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 id="2147483656" r:id="rId3"/>
    <p:sldMasterId id="2147483659"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12192000" cy="6858000"/>
  <p:notesSz cx="6858000" cy="9144000"/>
  <p:embeddedFontLst>
    <p:embeddedFont>
      <p:font typeface="Calibri" panose="020F0502020204030204" pitchFamily="34" charset="0"/>
      <p:regular r:id="rId25"/>
      <p:bold r:id="rId26"/>
      <p:italic r:id="rId27"/>
      <p:boldItalic r:id="rId28"/>
    </p:embeddedFont>
    <p:embeddedFont>
      <p:font typeface="Open Sans" panose="020B0606030504020204" pitchFamily="34" charset="0"/>
      <p:regular r:id="rId29"/>
      <p:bold r:id="rId30"/>
      <p:italic r:id="rId31"/>
      <p:boldItalic r:id="rId32"/>
    </p:embeddedFont>
    <p:embeddedFont>
      <p:font typeface="Roboto" panose="02000000000000000000" pitchFamily="2"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7" roundtripDataSignature="AMtx7miSIKPSSnCLIL3VT1AwCgN/bT9is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2E19183-A365-41C5-9D7F-4783C5A088D4}">
  <a:tblStyle styleId="{D2E19183-A365-41C5-9D7F-4783C5A088D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039" autoAdjust="0"/>
  </p:normalViewPr>
  <p:slideViewPr>
    <p:cSldViewPr snapToGrid="0">
      <p:cViewPr>
        <p:scale>
          <a:sx n="70" d="100"/>
          <a:sy n="70" d="100"/>
        </p:scale>
        <p:origin x="1066" y="254"/>
      </p:cViewPr>
      <p:guideLst/>
    </p:cSldViewPr>
  </p:slideViewPr>
  <p:notesTextViewPr>
    <p:cViewPr>
      <p:scale>
        <a:sx n="150" d="100"/>
        <a:sy n="150" d="100"/>
      </p:scale>
      <p:origin x="0" y="-29"/>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font" Target="fonts/font10.fntdata"/><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font" Target="fonts/font8.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7.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books.google.it/books?id=aXyfDwAAQBAJ"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5569507e78_0_3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g35569507e78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29f623bc3f_0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it-IT" noProof="0" dirty="0">
                <a:solidFill>
                  <a:srgbClr val="404040"/>
                </a:solidFill>
              </a:rPr>
              <a:t>Questa diapositiva spiega l’importanza di potenziare la </a:t>
            </a:r>
            <a:r>
              <a:rPr lang="it-IT" i="1" noProof="0" dirty="0">
                <a:solidFill>
                  <a:srgbClr val="404040"/>
                </a:solidFill>
              </a:rPr>
              <a:t>ricerca-azione</a:t>
            </a:r>
            <a:r>
              <a:rPr lang="it-IT" i="0" noProof="0" dirty="0">
                <a:solidFill>
                  <a:srgbClr val="404040"/>
                </a:solidFill>
              </a:rPr>
              <a:t> per creare </a:t>
            </a:r>
            <a:r>
              <a:rPr lang="it-IT" noProof="0" dirty="0">
                <a:solidFill>
                  <a:srgbClr val="404040"/>
                </a:solidFill>
              </a:rPr>
              <a:t>una didattica dell’informatica autentica e inclusiva dal punto di vista del genere.</a:t>
            </a:r>
          </a:p>
          <a:p>
            <a:pPr marL="0" lvl="0" indent="0" algn="l" rtl="0">
              <a:spcBef>
                <a:spcPts val="0"/>
              </a:spcBef>
              <a:spcAft>
                <a:spcPts val="0"/>
              </a:spcAft>
              <a:buClr>
                <a:schemeClr val="dk1"/>
              </a:buClr>
              <a:buSzPts val="1100"/>
              <a:buFont typeface="Arial"/>
              <a:buNone/>
            </a:pPr>
            <a:endParaRPr lang="it-IT" noProof="0" dirty="0">
              <a:solidFill>
                <a:srgbClr val="404040"/>
              </a:solidFill>
            </a:endParaRPr>
          </a:p>
          <a:p>
            <a:pPr marL="0" lvl="0" indent="0" algn="l" rtl="0">
              <a:spcBef>
                <a:spcPts val="0"/>
              </a:spcBef>
              <a:spcAft>
                <a:spcPts val="0"/>
              </a:spcAft>
              <a:buClr>
                <a:schemeClr val="dk1"/>
              </a:buClr>
              <a:buSzPts val="1100"/>
              <a:buFont typeface="Arial"/>
              <a:buNone/>
            </a:pPr>
            <a:r>
              <a:rPr lang="it-IT" noProof="0" dirty="0">
                <a:solidFill>
                  <a:srgbClr val="404040"/>
                </a:solidFill>
              </a:rPr>
              <a:t>La</a:t>
            </a:r>
            <a:r>
              <a:rPr lang="it-IT" i="1" noProof="0" dirty="0">
                <a:solidFill>
                  <a:srgbClr val="404040"/>
                </a:solidFill>
              </a:rPr>
              <a:t> ricerca-azione </a:t>
            </a:r>
            <a:r>
              <a:rPr lang="it-IT" noProof="0" dirty="0">
                <a:solidFill>
                  <a:srgbClr val="404040"/>
                </a:solidFill>
              </a:rPr>
              <a:t>consiste in un </a:t>
            </a:r>
            <a:r>
              <a:rPr lang="it-IT" b="1" noProof="0" dirty="0">
                <a:solidFill>
                  <a:srgbClr val="404040"/>
                </a:solidFill>
              </a:rPr>
              <a:t>processo strutturato e riflessivo </a:t>
            </a:r>
            <a:r>
              <a:rPr lang="it-IT" noProof="0" dirty="0">
                <a:solidFill>
                  <a:srgbClr val="404040"/>
                </a:solidFill>
              </a:rPr>
              <a:t>per identificare e affrontare le disparità di genere e promuovere una didattica dell’informatica autentica.</a:t>
            </a:r>
          </a:p>
          <a:p>
            <a:pPr marL="0" lvl="0" indent="0" algn="l" rtl="0">
              <a:spcBef>
                <a:spcPts val="0"/>
              </a:spcBef>
              <a:spcAft>
                <a:spcPts val="0"/>
              </a:spcAft>
              <a:buClr>
                <a:schemeClr val="dk1"/>
              </a:buClr>
              <a:buSzPts val="1100"/>
              <a:buFont typeface="Arial"/>
              <a:buNone/>
            </a:pPr>
            <a:endParaRPr lang="it-IT" noProof="0" dirty="0">
              <a:solidFill>
                <a:srgbClr val="404040"/>
              </a:solidFill>
            </a:endParaRPr>
          </a:p>
          <a:p>
            <a:pPr marL="457200" lvl="0" indent="-304800" algn="l" rtl="0">
              <a:spcBef>
                <a:spcPts val="0"/>
              </a:spcBef>
              <a:spcAft>
                <a:spcPts val="0"/>
              </a:spcAft>
              <a:buClr>
                <a:srgbClr val="404040"/>
              </a:buClr>
              <a:buSzPts val="1200"/>
              <a:buFont typeface="Calibri"/>
              <a:buChar char="-"/>
            </a:pPr>
            <a:r>
              <a:rPr lang="it-IT" b="1" noProof="0" dirty="0">
                <a:solidFill>
                  <a:srgbClr val="404040"/>
                </a:solidFill>
              </a:rPr>
              <a:t>Soluzioni basate sull'evidenza e specifiche per il contesto</a:t>
            </a:r>
          </a:p>
          <a:p>
            <a:pPr marL="457200" lvl="0" indent="0" algn="l" rtl="0">
              <a:spcBef>
                <a:spcPts val="0"/>
              </a:spcBef>
              <a:spcAft>
                <a:spcPts val="0"/>
              </a:spcAft>
              <a:buClr>
                <a:schemeClr val="dk1"/>
              </a:buClr>
              <a:buSzPts val="1100"/>
              <a:buFont typeface="Arial"/>
              <a:buNone/>
            </a:pPr>
            <a:r>
              <a:rPr lang="it-IT" noProof="0" dirty="0">
                <a:solidFill>
                  <a:srgbClr val="404040"/>
                </a:solidFill>
              </a:rPr>
              <a:t>⇒ Le disparità di genere si manifestano in modo diverso a seconda delle scuole e delle classi. Questo approccio consente di raccogliere dati localizzati attraverso sondaggi e osservazioni e di identificare le principali </a:t>
            </a:r>
            <a:r>
              <a:rPr lang="it-IT" i="0" noProof="0" dirty="0">
                <a:solidFill>
                  <a:srgbClr val="404040"/>
                </a:solidFill>
              </a:rPr>
              <a:t>sfide</a:t>
            </a:r>
            <a:r>
              <a:rPr lang="it-IT" i="1" noProof="0" dirty="0">
                <a:solidFill>
                  <a:srgbClr val="404040"/>
                </a:solidFill>
              </a:rPr>
              <a:t> </a:t>
            </a:r>
            <a:r>
              <a:rPr lang="it-IT" noProof="0" dirty="0">
                <a:solidFill>
                  <a:srgbClr val="404040"/>
                </a:solidFill>
              </a:rPr>
              <a:t>in ogni classe. </a:t>
            </a:r>
          </a:p>
          <a:p>
            <a:pPr marL="457200" lvl="0" indent="-304800" algn="l" rtl="0">
              <a:spcBef>
                <a:spcPts val="0"/>
              </a:spcBef>
              <a:spcAft>
                <a:spcPts val="0"/>
              </a:spcAft>
              <a:buClr>
                <a:srgbClr val="404040"/>
              </a:buClr>
              <a:buSzPts val="1200"/>
              <a:buFont typeface="Calibri"/>
              <a:buChar char="-"/>
            </a:pPr>
            <a:r>
              <a:rPr lang="it-IT" b="1" noProof="0" dirty="0">
                <a:solidFill>
                  <a:srgbClr val="404040"/>
                </a:solidFill>
              </a:rPr>
              <a:t>Inclusiva e centrata sulla/sul discente</a:t>
            </a:r>
          </a:p>
          <a:p>
            <a:pPr marL="457200" lvl="0" indent="0" algn="l" rtl="0">
              <a:spcBef>
                <a:spcPts val="0"/>
              </a:spcBef>
              <a:spcAft>
                <a:spcPts val="0"/>
              </a:spcAft>
              <a:buClr>
                <a:schemeClr val="dk1"/>
              </a:buClr>
              <a:buSzPts val="1100"/>
              <a:buFont typeface="Arial"/>
              <a:buNone/>
            </a:pPr>
            <a:r>
              <a:rPr lang="it-IT" noProof="0" dirty="0">
                <a:solidFill>
                  <a:srgbClr val="1D1D1B"/>
                </a:solidFill>
              </a:rPr>
              <a:t>⇒ Dato che la voce delle studentesse e degli studenti è spesso trascurata, questa metodologia consente di co-condurre una ricerca con i membri della classe per trovare </a:t>
            </a:r>
            <a:r>
              <a:rPr lang="it-IT" i="1" noProof="0" dirty="0" err="1">
                <a:solidFill>
                  <a:srgbClr val="1D1D1B"/>
                </a:solidFill>
              </a:rPr>
              <a:t>bias</a:t>
            </a:r>
            <a:r>
              <a:rPr lang="it-IT" noProof="0" dirty="0">
                <a:solidFill>
                  <a:srgbClr val="1D1D1B"/>
                </a:solidFill>
              </a:rPr>
              <a:t> e barriere nascoste (es. sondaggi con domande, cicli di apprendimento per condividere le sfide affrontate, l’esigenza di un maggiore coinvolgimento nell’informatica, ecc.). La </a:t>
            </a:r>
            <a:r>
              <a:rPr lang="it-IT" i="1" noProof="0" dirty="0">
                <a:solidFill>
                  <a:srgbClr val="1D1D1B"/>
                </a:solidFill>
              </a:rPr>
              <a:t>ricerca-azione</a:t>
            </a:r>
            <a:r>
              <a:rPr lang="it-IT" noProof="0" dirty="0">
                <a:solidFill>
                  <a:srgbClr val="1D1D1B"/>
                </a:solidFill>
              </a:rPr>
              <a:t> consente di adottare un approccio intersezionale all'inclusione di genere. </a:t>
            </a:r>
          </a:p>
          <a:p>
            <a:pPr marL="457200" lvl="0" indent="-304800" algn="l" rtl="0">
              <a:spcBef>
                <a:spcPts val="0"/>
              </a:spcBef>
              <a:spcAft>
                <a:spcPts val="0"/>
              </a:spcAft>
              <a:buClr>
                <a:srgbClr val="404040"/>
              </a:buClr>
              <a:buSzPts val="1200"/>
              <a:buFont typeface="Calibri"/>
              <a:buChar char="-"/>
            </a:pPr>
            <a:r>
              <a:rPr lang="it-IT" b="1" noProof="0" dirty="0">
                <a:solidFill>
                  <a:srgbClr val="404040"/>
                </a:solidFill>
              </a:rPr>
              <a:t>Miglioramento iterativo</a:t>
            </a:r>
          </a:p>
          <a:p>
            <a:pPr marL="457200" lvl="0" indent="0" algn="l" rtl="0">
              <a:spcBef>
                <a:spcPts val="0"/>
              </a:spcBef>
              <a:spcAft>
                <a:spcPts val="0"/>
              </a:spcAft>
              <a:buClr>
                <a:schemeClr val="dk1"/>
              </a:buClr>
              <a:buSzPts val="1100"/>
              <a:buFont typeface="Arial"/>
              <a:buNone/>
            </a:pPr>
            <a:r>
              <a:rPr lang="it-IT" noProof="0" dirty="0">
                <a:solidFill>
                  <a:srgbClr val="1D1D1B"/>
                </a:solidFill>
              </a:rPr>
              <a:t>⇒ Al contrario dei singoli workshop, la </a:t>
            </a:r>
            <a:r>
              <a:rPr lang="it-IT" i="1" noProof="0" dirty="0">
                <a:solidFill>
                  <a:srgbClr val="1D1D1B"/>
                </a:solidFill>
              </a:rPr>
              <a:t>ricerca-azione</a:t>
            </a:r>
            <a:r>
              <a:rPr lang="it-IT" noProof="0" dirty="0">
                <a:solidFill>
                  <a:srgbClr val="1D1D1B"/>
                </a:solidFill>
              </a:rPr>
              <a:t> prevede un processo ciclico (Identificazione -&gt; Pianificazione -&gt; Azione -&gt; Osservazione -&gt; Riflessione e reazione). </a:t>
            </a:r>
            <a:endParaRPr lang="it-IT" b="1" noProof="0" dirty="0">
              <a:solidFill>
                <a:srgbClr val="404040"/>
              </a:solidFill>
            </a:endParaRPr>
          </a:p>
          <a:p>
            <a:pPr marL="0" lvl="0" indent="0" algn="l" rtl="0">
              <a:lnSpc>
                <a:spcPct val="100000"/>
              </a:lnSpc>
              <a:spcBef>
                <a:spcPts val="0"/>
              </a:spcBef>
              <a:spcAft>
                <a:spcPts val="1000"/>
              </a:spcAft>
              <a:buSzPts val="1100"/>
              <a:buNone/>
            </a:pPr>
            <a:endParaRPr dirty="0">
              <a:solidFill>
                <a:srgbClr val="1D1D1B"/>
              </a:solidFill>
            </a:endParaRPr>
          </a:p>
        </p:txBody>
      </p:sp>
      <p:sp>
        <p:nvSpPr>
          <p:cNvPr id="202" name="Google Shape;202;g329f623bc3f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329f623bc3f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it-IT" sz="1100" dirty="0">
                <a:solidFill>
                  <a:srgbClr val="404040"/>
                </a:solidFill>
                <a:latin typeface="Calibri"/>
                <a:ea typeface="Calibri"/>
                <a:cs typeface="Calibri"/>
                <a:sym typeface="Calibri"/>
              </a:rPr>
              <a:t>Una sfida è un problema </a:t>
            </a:r>
            <a:r>
              <a:rPr lang="it-IT" sz="1100" b="1" dirty="0">
                <a:solidFill>
                  <a:srgbClr val="404040"/>
                </a:solidFill>
                <a:latin typeface="Calibri"/>
                <a:ea typeface="Calibri"/>
                <a:cs typeface="Calibri"/>
                <a:sym typeface="Calibri"/>
              </a:rPr>
              <a:t>specifico, perseguibile e misurabile </a:t>
            </a:r>
            <a:r>
              <a:rPr lang="it-IT" sz="1100" dirty="0">
                <a:solidFill>
                  <a:srgbClr val="404040"/>
                </a:solidFill>
                <a:latin typeface="Calibri"/>
                <a:ea typeface="Calibri"/>
                <a:cs typeface="Calibri"/>
                <a:sym typeface="Calibri"/>
              </a:rPr>
              <a:t>dal punto di vista dell’insegnamento o dell’apprendimento:</a:t>
            </a:r>
          </a:p>
          <a:p>
            <a:pPr marL="342900" lvl="0" indent="-342900" algn="l" rtl="0">
              <a:spcBef>
                <a:spcPts val="0"/>
              </a:spcBef>
              <a:spcAft>
                <a:spcPts val="0"/>
              </a:spcAft>
              <a:buFont typeface="Arial" panose="020B0604020202020204" pitchFamily="34" charset="0"/>
              <a:buChar char="•"/>
            </a:pPr>
            <a:r>
              <a:rPr lang="it-IT" sz="1100" dirty="0">
                <a:solidFill>
                  <a:srgbClr val="404040"/>
                </a:solidFill>
                <a:latin typeface="Calibri"/>
                <a:ea typeface="Calibri"/>
                <a:cs typeface="Calibri"/>
                <a:sym typeface="Calibri"/>
              </a:rPr>
              <a:t>Ostacola il progresso: blocca l'impegno della classe, l'equità o i risultati dell'apprendimento (esempi: le ragazze non amano gli esercizi di debug nonostante ricevano supporto; le persone non binarie non sono interessate alle sfide di programmazione).</a:t>
            </a:r>
          </a:p>
          <a:p>
            <a:pPr marL="342900" lvl="0" indent="-342900" algn="l" rtl="0">
              <a:spcBef>
                <a:spcPts val="0"/>
              </a:spcBef>
              <a:spcAft>
                <a:spcPts val="0"/>
              </a:spcAft>
              <a:buFont typeface="Arial" panose="020B0604020202020204" pitchFamily="34" charset="0"/>
              <a:buChar char="•"/>
            </a:pPr>
            <a:r>
              <a:rPr lang="it-IT" sz="1100" dirty="0">
                <a:solidFill>
                  <a:srgbClr val="404040"/>
                </a:solidFill>
                <a:latin typeface="Calibri"/>
                <a:ea typeface="Calibri"/>
                <a:cs typeface="Calibri"/>
                <a:sym typeface="Calibri"/>
              </a:rPr>
              <a:t>Ha cause specifiche: le cause principali (es. paura di fallire, mancanza di modelli di ruolo) possono essere identificate attraverso i dati (indagini, osservazioni).</a:t>
            </a:r>
          </a:p>
          <a:p>
            <a:pPr marL="342900" lvl="0" indent="-342900" algn="l" rtl="0">
              <a:spcBef>
                <a:spcPts val="0"/>
              </a:spcBef>
              <a:spcAft>
                <a:spcPts val="0"/>
              </a:spcAft>
              <a:buFont typeface="Arial" panose="020B0604020202020204" pitchFamily="34" charset="0"/>
              <a:buChar char="•"/>
            </a:pPr>
            <a:r>
              <a:rPr lang="it-IT" sz="1100" dirty="0">
                <a:solidFill>
                  <a:srgbClr val="404040"/>
                </a:solidFill>
                <a:latin typeface="Calibri"/>
                <a:ea typeface="Calibri"/>
                <a:cs typeface="Calibri"/>
                <a:sym typeface="Calibri"/>
              </a:rPr>
              <a:t>Richiede un cambiamento nelle pratiche didattiche: le soluzioni sono sotto il controllo diretto del personale docente e non dipendono da misure o politiche esterne (esempi: strategie pedagogiche, adeguamento delle risorse).</a:t>
            </a:r>
          </a:p>
          <a:p>
            <a:pPr marL="0" lvl="0" indent="0" algn="l" rtl="0">
              <a:spcBef>
                <a:spcPts val="0"/>
              </a:spcBef>
              <a:spcAft>
                <a:spcPts val="0"/>
              </a:spcAft>
              <a:buFont typeface="Arial" panose="020B0604020202020204" pitchFamily="34" charset="0"/>
              <a:buNone/>
            </a:pPr>
            <a:endParaRPr lang="it-IT" sz="1100" dirty="0">
              <a:solidFill>
                <a:srgbClr val="404040"/>
              </a:solidFill>
              <a:latin typeface="Calibri"/>
              <a:ea typeface="Calibri"/>
              <a:cs typeface="Calibri"/>
              <a:sym typeface="Calibri"/>
            </a:endParaRPr>
          </a:p>
          <a:p>
            <a:pPr marL="0" lvl="0" indent="0" algn="l" rtl="0">
              <a:spcBef>
                <a:spcPts val="0"/>
              </a:spcBef>
              <a:spcAft>
                <a:spcPts val="0"/>
              </a:spcAft>
              <a:buFont typeface="Arial" panose="020B0604020202020204" pitchFamily="34" charset="0"/>
              <a:buNone/>
            </a:pPr>
            <a:r>
              <a:rPr lang="it-IT" sz="1100" dirty="0">
                <a:solidFill>
                  <a:srgbClr val="404040"/>
                </a:solidFill>
                <a:latin typeface="Calibri"/>
                <a:ea typeface="Calibri"/>
                <a:cs typeface="Calibri"/>
                <a:sym typeface="Calibri"/>
              </a:rPr>
              <a:t>A differenza di problematiche più ampie, le sfide sono specifiche e misurabili, il che le rende ideali per la </a:t>
            </a:r>
            <a:r>
              <a:rPr lang="it-IT" sz="1100" i="1" dirty="0">
                <a:solidFill>
                  <a:srgbClr val="404040"/>
                </a:solidFill>
                <a:latin typeface="Calibri"/>
                <a:ea typeface="Calibri"/>
                <a:cs typeface="Calibri"/>
                <a:sym typeface="Calibri"/>
              </a:rPr>
              <a:t>ricerca-azione.</a:t>
            </a:r>
          </a:p>
          <a:p>
            <a:pPr marL="0" lvl="0" indent="0" algn="l" rtl="0">
              <a:spcBef>
                <a:spcPts val="0"/>
              </a:spcBef>
              <a:spcAft>
                <a:spcPts val="0"/>
              </a:spcAft>
              <a:buNone/>
            </a:pPr>
            <a:endParaRPr lang="it-IT" sz="1100" i="1" dirty="0">
              <a:solidFill>
                <a:srgbClr val="404040"/>
              </a:solidFill>
              <a:latin typeface="Calibri"/>
              <a:ea typeface="Calibri"/>
              <a:cs typeface="Calibri"/>
              <a:sym typeface="Calibri"/>
            </a:endParaRPr>
          </a:p>
          <a:p>
            <a:pPr marL="0" lvl="0" indent="0" algn="l" rtl="0">
              <a:spcBef>
                <a:spcPts val="0"/>
              </a:spcBef>
              <a:spcAft>
                <a:spcPts val="0"/>
              </a:spcAft>
              <a:buNone/>
            </a:pPr>
            <a:r>
              <a:rPr lang="it-IT" sz="1100" i="1" dirty="0">
                <a:solidFill>
                  <a:srgbClr val="404040"/>
                </a:solidFill>
                <a:latin typeface="Calibri"/>
                <a:ea typeface="Calibri"/>
                <a:cs typeface="Calibri"/>
                <a:sym typeface="Calibri"/>
              </a:rPr>
              <a:t>Per identificare una sfida in classe è necessario seguire un processo in 3 fasi:</a:t>
            </a:r>
          </a:p>
          <a:p>
            <a:pPr marL="0" lvl="0" indent="0" algn="l" rtl="0">
              <a:spcBef>
                <a:spcPts val="0"/>
              </a:spcBef>
              <a:spcAft>
                <a:spcPts val="0"/>
              </a:spcAft>
              <a:buNone/>
            </a:pPr>
            <a:endParaRPr lang="it-IT" sz="1100" i="1" dirty="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AutoNum type="arabicParenR"/>
            </a:pPr>
            <a:r>
              <a:rPr lang="it-IT" sz="1100" b="1" dirty="0">
                <a:solidFill>
                  <a:srgbClr val="404040"/>
                </a:solidFill>
                <a:latin typeface="Calibri"/>
                <a:ea typeface="Calibri"/>
                <a:cs typeface="Calibri"/>
                <a:sym typeface="Calibri"/>
              </a:rPr>
              <a:t>Fare un brainstorming delle sfide affrontate in classe</a:t>
            </a:r>
          </a:p>
          <a:p>
            <a:pPr marL="457200" lvl="0" indent="-368300" algn="l" rtl="0">
              <a:spcBef>
                <a:spcPts val="0"/>
              </a:spcBef>
              <a:spcAft>
                <a:spcPts val="0"/>
              </a:spcAft>
              <a:buClr>
                <a:srgbClr val="404040"/>
              </a:buClr>
              <a:buSzPts val="2200"/>
              <a:buFont typeface="Calibri"/>
              <a:buAutoNum type="arabicParenR"/>
            </a:pPr>
            <a:r>
              <a:rPr lang="it-IT" sz="1100" b="1" dirty="0">
                <a:solidFill>
                  <a:srgbClr val="404040"/>
                </a:solidFill>
                <a:latin typeface="Calibri"/>
                <a:ea typeface="Calibri"/>
                <a:cs typeface="Calibri"/>
                <a:sym typeface="Calibri"/>
              </a:rPr>
              <a:t>Riflettere sulle sfide identificate</a:t>
            </a:r>
          </a:p>
          <a:p>
            <a:pPr marL="457200" lvl="0" indent="-368300" algn="l" rtl="0">
              <a:spcBef>
                <a:spcPts val="0"/>
              </a:spcBef>
              <a:spcAft>
                <a:spcPts val="0"/>
              </a:spcAft>
              <a:buClr>
                <a:srgbClr val="404040"/>
              </a:buClr>
              <a:buSzPts val="2200"/>
              <a:buFont typeface="Calibri"/>
              <a:buAutoNum type="arabicParenR"/>
            </a:pPr>
            <a:r>
              <a:rPr lang="it-IT" sz="1100" b="1" dirty="0">
                <a:solidFill>
                  <a:srgbClr val="404040"/>
                </a:solidFill>
                <a:latin typeface="Calibri"/>
                <a:ea typeface="Calibri"/>
                <a:cs typeface="Calibri"/>
                <a:sym typeface="Calibri"/>
              </a:rPr>
              <a:t>Elaborare una domanda finale per ogni sfida</a:t>
            </a:r>
          </a:p>
        </p:txBody>
      </p:sp>
      <p:sp>
        <p:nvSpPr>
          <p:cNvPr id="209" name="Google Shape;209;g329f623bc3f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it-IT" noProof="0" dirty="0">
                <a:solidFill>
                  <a:srgbClr val="404040"/>
                </a:solidFill>
              </a:rPr>
              <a:t>Per iniziare, attiva le competenze del corpo docente attraverso un rapido brainstorming.</a:t>
            </a:r>
          </a:p>
          <a:p>
            <a:pPr marL="0" lvl="0" indent="0" algn="l" rtl="0">
              <a:lnSpc>
                <a:spcPct val="100000"/>
              </a:lnSpc>
              <a:spcBef>
                <a:spcPts val="1200"/>
              </a:spcBef>
              <a:spcAft>
                <a:spcPts val="0"/>
              </a:spcAft>
              <a:buSzPts val="1400"/>
              <a:buNone/>
            </a:pPr>
            <a:endParaRPr lang="it-IT" noProof="0" dirty="0">
              <a:solidFill>
                <a:srgbClr val="404040"/>
              </a:solidFill>
            </a:endParaRPr>
          </a:p>
          <a:p>
            <a:pPr marL="0" lvl="0" indent="0" algn="l" rtl="0">
              <a:lnSpc>
                <a:spcPct val="100000"/>
              </a:lnSpc>
              <a:spcBef>
                <a:spcPts val="1200"/>
              </a:spcBef>
              <a:spcAft>
                <a:spcPts val="0"/>
              </a:spcAft>
              <a:buSzPts val="1400"/>
              <a:buNone/>
            </a:pPr>
            <a:r>
              <a:rPr lang="it-IT" noProof="0" dirty="0">
                <a:solidFill>
                  <a:srgbClr val="404040"/>
                </a:solidFill>
              </a:rPr>
              <a:t>Le e i partecipanti hanno il compito di identificare le sfide reali affrontate in classe che possono essere gestite attraverso la </a:t>
            </a:r>
            <a:r>
              <a:rPr lang="it-IT" i="1" noProof="0" dirty="0">
                <a:solidFill>
                  <a:srgbClr val="404040"/>
                </a:solidFill>
              </a:rPr>
              <a:t>ricerca-azione. </a:t>
            </a:r>
            <a:r>
              <a:rPr lang="it-IT" i="0" noProof="0" dirty="0">
                <a:solidFill>
                  <a:srgbClr val="404040"/>
                </a:solidFill>
              </a:rPr>
              <a:t>Ognuno di loro ha 5 minuti per riflettere individualmente </a:t>
            </a:r>
            <a:r>
              <a:rPr lang="it-IT" noProof="0" dirty="0">
                <a:solidFill>
                  <a:srgbClr val="404040"/>
                </a:solidFill>
              </a:rPr>
              <a:t>sulle domande elencate sotto e proporre tre sfide diverse utilizzando tre post-it:</a:t>
            </a:r>
          </a:p>
          <a:p>
            <a:pPr marL="342900" marR="0" lvl="0" indent="-342900" algn="l" rtl="0">
              <a:lnSpc>
                <a:spcPct val="150000"/>
              </a:lnSpc>
              <a:spcBef>
                <a:spcPts val="0"/>
              </a:spcBef>
              <a:spcAft>
                <a:spcPts val="0"/>
              </a:spcAft>
              <a:buFont typeface="Arial" panose="020B0604020202020204" pitchFamily="34" charset="0"/>
              <a:buChar char="•"/>
            </a:pPr>
            <a:r>
              <a:rPr lang="it-IT" sz="1200" i="1" dirty="0">
                <a:solidFill>
                  <a:srgbClr val="1D1D1B"/>
                </a:solidFill>
                <a:latin typeface="Calibri"/>
                <a:ea typeface="Calibri"/>
                <a:cs typeface="Calibri"/>
                <a:sym typeface="Calibri"/>
              </a:rPr>
              <a:t>Quali lacune di genere riscontri nell’insegnamento dell’informatica? (Esempi: negli esercizi di programmazione in coppia, le ragazze evitano di prendere il controllo; le persone non binarie perdono l’interesse durante le attività competitive; dinamiche di gruppo).</a:t>
            </a:r>
          </a:p>
          <a:p>
            <a:pPr marL="342900" marR="0" lvl="0" indent="-342900" algn="l" rtl="0">
              <a:lnSpc>
                <a:spcPct val="150000"/>
              </a:lnSpc>
              <a:spcBef>
                <a:spcPts val="0"/>
              </a:spcBef>
              <a:spcAft>
                <a:spcPts val="0"/>
              </a:spcAft>
              <a:buFont typeface="Arial" panose="020B0604020202020204" pitchFamily="34" charset="0"/>
              <a:buChar char="•"/>
            </a:pPr>
            <a:r>
              <a:rPr lang="it-IT" sz="1200" i="1" dirty="0">
                <a:solidFill>
                  <a:srgbClr val="1D1D1B"/>
                </a:solidFill>
                <a:latin typeface="Calibri"/>
                <a:ea typeface="Calibri"/>
                <a:cs typeface="Calibri"/>
                <a:sym typeface="Calibri"/>
              </a:rPr>
              <a:t>Quali argomenti escludono alcune/i discenti? (Esempi: lezioni su algoritmi astratti; metodi di valutazione).</a:t>
            </a:r>
          </a:p>
          <a:p>
            <a:pPr marL="342900" marR="0" lvl="0" indent="-342900" algn="l" rtl="0">
              <a:lnSpc>
                <a:spcPct val="150000"/>
              </a:lnSpc>
              <a:spcBef>
                <a:spcPts val="0"/>
              </a:spcBef>
              <a:spcAft>
                <a:spcPts val="0"/>
              </a:spcAft>
              <a:buFont typeface="Arial" panose="020B0604020202020204" pitchFamily="34" charset="0"/>
              <a:buChar char="•"/>
            </a:pPr>
            <a:r>
              <a:rPr lang="it-IT" sz="1200" i="1" dirty="0">
                <a:solidFill>
                  <a:srgbClr val="1D1D1B"/>
                </a:solidFill>
                <a:latin typeface="Calibri"/>
                <a:ea typeface="Calibri"/>
                <a:cs typeface="Calibri"/>
                <a:sym typeface="Calibri"/>
              </a:rPr>
              <a:t>Quali barriere sistemiche hai notato? (Esempi: accesso al computer da casa; stereotipi di genere nei modelli di curriculum).</a:t>
            </a:r>
          </a:p>
          <a:p>
            <a:pPr marL="0" lvl="0" indent="0" algn="l" rtl="0">
              <a:lnSpc>
                <a:spcPct val="100000"/>
              </a:lnSpc>
              <a:spcBef>
                <a:spcPts val="0"/>
              </a:spcBef>
              <a:spcAft>
                <a:spcPts val="0"/>
              </a:spcAft>
              <a:buNone/>
            </a:pPr>
            <a:endParaRPr lang="it-IT" i="1" noProof="0" dirty="0"/>
          </a:p>
          <a:p>
            <a:pPr marL="0" lvl="0" indent="0" algn="l" rtl="0">
              <a:lnSpc>
                <a:spcPct val="100000"/>
              </a:lnSpc>
              <a:spcBef>
                <a:spcPts val="0"/>
              </a:spcBef>
              <a:spcAft>
                <a:spcPts val="0"/>
              </a:spcAft>
              <a:buNone/>
            </a:pPr>
            <a:r>
              <a:rPr lang="it-IT" noProof="0" dirty="0"/>
              <a:t>Chiedi alle e ai partecipanti di essere specifici!</a:t>
            </a:r>
          </a:p>
          <a:p>
            <a:pPr marL="0" lvl="0" indent="0" algn="l" rtl="0">
              <a:lnSpc>
                <a:spcPct val="100000"/>
              </a:lnSpc>
              <a:spcBef>
                <a:spcPts val="0"/>
              </a:spcBef>
              <a:spcAft>
                <a:spcPts val="0"/>
              </a:spcAft>
              <a:buNone/>
            </a:pPr>
            <a:r>
              <a:rPr lang="it-IT" noProof="0" dirty="0"/>
              <a:t>⇒ Per esempio, invece di "Le ragazze non partecipano", è meglio scrivere "Le ragazze lasciano il controllo ai ragazzi durante i laboratori di programmazione". </a:t>
            </a:r>
          </a:p>
          <a:p>
            <a:pPr marL="0" lvl="0" indent="0" algn="l" rtl="0">
              <a:lnSpc>
                <a:spcPct val="100000"/>
              </a:lnSpc>
              <a:spcBef>
                <a:spcPts val="0"/>
              </a:spcBef>
              <a:spcAft>
                <a:spcPts val="0"/>
              </a:spcAft>
              <a:buNone/>
            </a:pPr>
            <a:r>
              <a:rPr lang="it-IT" noProof="0" dirty="0"/>
              <a:t>Incoraggia le e i partecipanti a pensare a </a:t>
            </a:r>
            <a:r>
              <a:rPr lang="it-IT" b="1" noProof="0" dirty="0"/>
              <a:t>(1) schemi ricorrenti </a:t>
            </a:r>
            <a:r>
              <a:rPr lang="it-IT" noProof="0" dirty="0"/>
              <a:t>e </a:t>
            </a:r>
            <a:r>
              <a:rPr lang="it-IT" b="1" noProof="0" dirty="0"/>
              <a:t>(2) barriere che vanno oltre il mero disinteresse.</a:t>
            </a:r>
          </a:p>
          <a:p>
            <a:pPr marL="0" lvl="0" indent="0" algn="l" rtl="0">
              <a:lnSpc>
                <a:spcPct val="100000"/>
              </a:lnSpc>
              <a:spcBef>
                <a:spcPts val="0"/>
              </a:spcBef>
              <a:spcAft>
                <a:spcPts val="0"/>
              </a:spcAft>
              <a:buNone/>
            </a:pPr>
            <a:endParaRPr lang="it-IT" b="1" noProof="0" dirty="0"/>
          </a:p>
          <a:p>
            <a:pPr marL="0" lvl="0" indent="0" algn="l" rtl="0">
              <a:lnSpc>
                <a:spcPct val="100000"/>
              </a:lnSpc>
              <a:spcBef>
                <a:spcPts val="0"/>
              </a:spcBef>
              <a:spcAft>
                <a:spcPts val="0"/>
              </a:spcAft>
              <a:buNone/>
            </a:pPr>
            <a:r>
              <a:rPr lang="it-IT" noProof="0" dirty="0"/>
              <a:t>Durante l’attività, avvisa regolarmente le e i partecipanti sul tempo rimanente. Se qualcuno ha difficoltà, suggerisci di riflettere sul contenuto della lezione, sulle dinamiche di gruppo o sulle risorse. </a:t>
            </a:r>
          </a:p>
          <a:p>
            <a:pPr marL="0" lvl="0" indent="0" algn="l" rtl="0">
              <a:lnSpc>
                <a:spcPct val="100000"/>
              </a:lnSpc>
              <a:spcBef>
                <a:spcPts val="0"/>
              </a:spcBef>
              <a:spcAft>
                <a:spcPts val="0"/>
              </a:spcAft>
              <a:buNone/>
            </a:pPr>
            <a:endParaRPr lang="it-IT" b="1" i="1" noProof="0" dirty="0"/>
          </a:p>
          <a:p>
            <a:pPr marL="0" lvl="0" indent="0" algn="l" rtl="0">
              <a:lnSpc>
                <a:spcPct val="100000"/>
              </a:lnSpc>
              <a:spcBef>
                <a:spcPts val="0"/>
              </a:spcBef>
              <a:spcAft>
                <a:spcPts val="0"/>
              </a:spcAft>
              <a:buNone/>
            </a:pPr>
            <a:r>
              <a:rPr lang="it-IT" noProof="0" dirty="0">
                <a:solidFill>
                  <a:srgbClr val="1D1D1B"/>
                </a:solidFill>
              </a:rPr>
              <a:t>Una volta identificate le sfide, le e i partecipanti espongono i loro post-it sulla lavagna e raggruppano gli schemi e le barriere simili. Questi elementi andranno a costituire la base delle domande </a:t>
            </a:r>
            <a:r>
              <a:rPr lang="it-IT" i="1" noProof="0" dirty="0">
                <a:solidFill>
                  <a:srgbClr val="1D1D1B"/>
                </a:solidFill>
              </a:rPr>
              <a:t>di ricerca-azione.</a:t>
            </a:r>
            <a:endParaRPr lang="it-IT" noProof="0" dirty="0">
              <a:solidFill>
                <a:srgbClr val="1D1D1B"/>
              </a:solidFill>
            </a:endParaRPr>
          </a:p>
        </p:txBody>
      </p:sp>
      <p:sp>
        <p:nvSpPr>
          <p:cNvPr id="217" name="Google Shape;21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3434cfbfa7c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3434cfbfa7c_0_3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it-IT" noProof="0" dirty="0"/>
              <a:t>Dopo aver individuato due o tre sfide, le e i partecipanti hanno a disposizione 20 minuti per riflettere su ciascuna di esse, rispondendo alle seguenti domande per iscritto.</a:t>
            </a:r>
          </a:p>
          <a:p>
            <a:pPr marL="0" lvl="0" indent="0" algn="l" rtl="0">
              <a:spcBef>
                <a:spcPts val="0"/>
              </a:spcBef>
              <a:spcAft>
                <a:spcPts val="0"/>
              </a:spcAft>
              <a:buNone/>
            </a:pPr>
            <a:endParaRPr lang="it-IT" sz="1200" b="1" noProof="0" dirty="0">
              <a:solidFill>
                <a:schemeClr val="dk1"/>
              </a:solidFill>
            </a:endParaRPr>
          </a:p>
          <a:p>
            <a:pPr marL="171450" lvl="0" indent="-171450" algn="l" rtl="0">
              <a:spcBef>
                <a:spcPts val="0"/>
              </a:spcBef>
              <a:spcAft>
                <a:spcPts val="0"/>
              </a:spcAft>
              <a:buFont typeface="Arial" panose="020B0604020202020204" pitchFamily="34" charset="0"/>
              <a:buChar char="•"/>
            </a:pPr>
            <a:r>
              <a:rPr lang="it-IT" sz="1200" b="1" dirty="0">
                <a:solidFill>
                  <a:schemeClr val="dk1"/>
                </a:solidFill>
              </a:rPr>
              <a:t>RILEVANZA</a:t>
            </a:r>
            <a:r>
              <a:rPr lang="it-IT" sz="1200" dirty="0">
                <a:solidFill>
                  <a:schemeClr val="dk1"/>
                </a:solidFill>
              </a:rPr>
              <a:t>: perché questa sfida è importante?</a:t>
            </a:r>
          </a:p>
          <a:p>
            <a:pPr marL="171450" lvl="0" indent="-171450" algn="l" rtl="0">
              <a:lnSpc>
                <a:spcPct val="100000"/>
              </a:lnSpc>
              <a:spcBef>
                <a:spcPts val="1000"/>
              </a:spcBef>
              <a:spcAft>
                <a:spcPts val="0"/>
              </a:spcAft>
              <a:buFont typeface="Arial" panose="020B0604020202020204" pitchFamily="34" charset="0"/>
              <a:buChar char="•"/>
            </a:pPr>
            <a:r>
              <a:rPr lang="it-IT" sz="1200" b="1" dirty="0">
                <a:solidFill>
                  <a:schemeClr val="dk1"/>
                </a:solidFill>
              </a:rPr>
              <a:t>FONTE</a:t>
            </a:r>
            <a:r>
              <a:rPr lang="it-IT" sz="1200" dirty="0">
                <a:solidFill>
                  <a:schemeClr val="dk1"/>
                </a:solidFill>
              </a:rPr>
              <a:t>: qual è la causa alla radice?</a:t>
            </a:r>
          </a:p>
          <a:p>
            <a:pPr marL="171450" lvl="0" indent="-171450" algn="l" rtl="0">
              <a:lnSpc>
                <a:spcPct val="100000"/>
              </a:lnSpc>
              <a:spcBef>
                <a:spcPts val="1000"/>
              </a:spcBef>
              <a:spcAft>
                <a:spcPts val="0"/>
              </a:spcAft>
              <a:buFont typeface="Arial" panose="020B0604020202020204" pitchFamily="34" charset="0"/>
              <a:buChar char="•"/>
            </a:pPr>
            <a:r>
              <a:rPr lang="it-IT" sz="1200" b="1" dirty="0">
                <a:solidFill>
                  <a:schemeClr val="dk1"/>
                </a:solidFill>
              </a:rPr>
              <a:t>ESPERIENZE PREGRESSE</a:t>
            </a:r>
            <a:r>
              <a:rPr lang="it-IT" sz="1200" dirty="0">
                <a:solidFill>
                  <a:schemeClr val="dk1"/>
                </a:solidFill>
              </a:rPr>
              <a:t>: quale approccio hai già provato per cambiare la situazione? Cosa è stato utile o inutile?</a:t>
            </a:r>
          </a:p>
          <a:p>
            <a:pPr marL="171450" lvl="0" indent="-171450" algn="l" rtl="0">
              <a:lnSpc>
                <a:spcPct val="100000"/>
              </a:lnSpc>
              <a:spcBef>
                <a:spcPts val="1000"/>
              </a:spcBef>
              <a:spcAft>
                <a:spcPts val="0"/>
              </a:spcAft>
              <a:buFont typeface="Arial" panose="020B0604020202020204" pitchFamily="34" charset="0"/>
              <a:buChar char="•"/>
            </a:pPr>
            <a:r>
              <a:rPr lang="it-IT" sz="1200" b="1" dirty="0">
                <a:solidFill>
                  <a:schemeClr val="dk1"/>
                </a:solidFill>
              </a:rPr>
              <a:t>ADATTAMENTO</a:t>
            </a:r>
            <a:r>
              <a:rPr lang="it-IT" sz="1200" dirty="0">
                <a:solidFill>
                  <a:schemeClr val="dk1"/>
                </a:solidFill>
              </a:rPr>
              <a:t>: puoi risolvere il problema modificando l’approccio o l’intera strategia didattica?</a:t>
            </a:r>
          </a:p>
          <a:p>
            <a:pPr marL="171450" lvl="0" indent="-171450" algn="l" rtl="0">
              <a:lnSpc>
                <a:spcPct val="100000"/>
              </a:lnSpc>
              <a:spcBef>
                <a:spcPts val="1000"/>
              </a:spcBef>
              <a:spcAft>
                <a:spcPts val="0"/>
              </a:spcAft>
              <a:buFont typeface="Arial" panose="020B0604020202020204" pitchFamily="34" charset="0"/>
              <a:buChar char="•"/>
            </a:pPr>
            <a:r>
              <a:rPr lang="it-IT" sz="1200" b="1" dirty="0">
                <a:solidFill>
                  <a:schemeClr val="dk1"/>
                </a:solidFill>
              </a:rPr>
              <a:t>INTERSEZIONALITÀ</a:t>
            </a:r>
            <a:r>
              <a:rPr lang="it-IT" sz="1200" dirty="0">
                <a:solidFill>
                  <a:schemeClr val="dk1"/>
                </a:solidFill>
              </a:rPr>
              <a:t>: questa sfida ha un impatto negativo solo su alcuni gruppi in base all'intersezione delle loro caratteristiche identitarie specifiche (in altre parole, il problema colpisce in modo sproporzionato i gruppi emarginati)?</a:t>
            </a:r>
          </a:p>
          <a:p>
            <a:pPr marL="171450" lvl="0" indent="-171450" algn="l" rtl="0">
              <a:lnSpc>
                <a:spcPct val="100000"/>
              </a:lnSpc>
              <a:spcBef>
                <a:spcPts val="1000"/>
              </a:spcBef>
              <a:spcAft>
                <a:spcPts val="0"/>
              </a:spcAft>
              <a:buFont typeface="Arial" panose="020B0604020202020204" pitchFamily="34" charset="0"/>
              <a:buChar char="•"/>
            </a:pPr>
            <a:r>
              <a:rPr lang="it-IT" sz="1200" b="1" dirty="0">
                <a:solidFill>
                  <a:schemeClr val="dk1"/>
                </a:solidFill>
              </a:rPr>
              <a:t>IPOTESI</a:t>
            </a:r>
            <a:r>
              <a:rPr lang="it-IT" sz="1200" dirty="0">
                <a:solidFill>
                  <a:schemeClr val="dk1"/>
                </a:solidFill>
              </a:rPr>
              <a:t>: quali sono le tue ipotesi?</a:t>
            </a:r>
          </a:p>
          <a:p>
            <a:pPr marL="0" lvl="0" indent="0" algn="l" rtl="0">
              <a:lnSpc>
                <a:spcPct val="90000"/>
              </a:lnSpc>
              <a:spcBef>
                <a:spcPts val="1000"/>
              </a:spcBef>
              <a:spcAft>
                <a:spcPts val="0"/>
              </a:spcAft>
              <a:buClr>
                <a:schemeClr val="dk1"/>
              </a:buClr>
              <a:buSzPts val="1100"/>
              <a:buFont typeface="Arial"/>
              <a:buNone/>
            </a:pPr>
            <a:endParaRPr sz="1800" dirty="0">
              <a:solidFill>
                <a:srgbClr val="2B454E"/>
              </a:solidFill>
            </a:endParaRPr>
          </a:p>
          <a:p>
            <a:pPr marL="0" lvl="0" indent="0" algn="l" rtl="0">
              <a:spcBef>
                <a:spcPts val="0"/>
              </a:spcBef>
              <a:spcAft>
                <a:spcPts val="0"/>
              </a:spcAft>
              <a:buNone/>
            </a:pPr>
            <a:endParaRPr dirty="0"/>
          </a:p>
        </p:txBody>
      </p:sp>
      <p:sp>
        <p:nvSpPr>
          <p:cNvPr id="226" name="Google Shape;226;g3434cfbfa7c_0_3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346725dbc0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it-IT" sz="1100" noProof="0" dirty="0">
                <a:solidFill>
                  <a:srgbClr val="404040"/>
                </a:solidFill>
              </a:rPr>
              <a:t>Questa diapositiva mostra l’evoluzione delle domande di ricerca. Ogni percorso di </a:t>
            </a:r>
            <a:r>
              <a:rPr lang="it-IT" sz="1100" i="1" noProof="0" dirty="0">
                <a:solidFill>
                  <a:srgbClr val="404040"/>
                </a:solidFill>
              </a:rPr>
              <a:t>ricerca-azione</a:t>
            </a:r>
            <a:r>
              <a:rPr lang="it-IT" sz="1100" noProof="0" dirty="0">
                <a:solidFill>
                  <a:srgbClr val="404040"/>
                </a:solidFill>
              </a:rPr>
              <a:t> inizia con una prima bozza, ovvero un'osservazione grezza che proviene direttamente dalle esperienze in classe e che quindi riflette un problema reale.</a:t>
            </a:r>
          </a:p>
          <a:p>
            <a:pPr marL="0" lvl="0" indent="0" algn="l" rtl="0">
              <a:lnSpc>
                <a:spcPct val="115000"/>
              </a:lnSpc>
              <a:spcBef>
                <a:spcPts val="0"/>
              </a:spcBef>
              <a:spcAft>
                <a:spcPts val="0"/>
              </a:spcAft>
              <a:buSzPts val="1100"/>
              <a:buNone/>
            </a:pPr>
            <a:endParaRPr lang="it-IT" sz="1100" noProof="0" dirty="0">
              <a:solidFill>
                <a:srgbClr val="404040"/>
              </a:solidFill>
            </a:endParaRPr>
          </a:p>
          <a:p>
            <a:pPr marL="0" lvl="0" indent="0" algn="l" rtl="0">
              <a:lnSpc>
                <a:spcPct val="115000"/>
              </a:lnSpc>
              <a:spcBef>
                <a:spcPts val="0"/>
              </a:spcBef>
              <a:spcAft>
                <a:spcPts val="0"/>
              </a:spcAft>
              <a:buSzPts val="1100"/>
              <a:buNone/>
            </a:pPr>
            <a:r>
              <a:rPr lang="it-IT" sz="1100" noProof="0" dirty="0">
                <a:solidFill>
                  <a:srgbClr val="404040"/>
                </a:solidFill>
              </a:rPr>
              <a:t>Per esempio, se qualcuno ha notato che le ragazze non si impegnano negli esercizi di programmazione, una buona domanda iniziale potrebbe essere: «Perché le ragazze non si dedicano alla programmazione?».</a:t>
            </a:r>
          </a:p>
          <a:p>
            <a:pPr marL="0" lvl="0" indent="0" algn="l" rtl="0">
              <a:lnSpc>
                <a:spcPct val="115000"/>
              </a:lnSpc>
              <a:spcBef>
                <a:spcPts val="0"/>
              </a:spcBef>
              <a:spcAft>
                <a:spcPts val="0"/>
              </a:spcAft>
              <a:buSzPts val="1100"/>
              <a:buNone/>
            </a:pPr>
            <a:r>
              <a:rPr lang="it-IT" sz="1100" noProof="0" dirty="0">
                <a:solidFill>
                  <a:srgbClr val="404040"/>
                </a:solidFill>
              </a:rPr>
              <a:t>Tuttavia, non è sufficiente fermarsi qui: questa domanda porta a spiegazioni senza via d'uscita, come «È colpa degli stereotipi della società» o «Semplicemente non sono interessate». Per quanto possano avere un fondo di verità, queste considerazioni non aiutano a generare un cambiamento. Per questo, è necessario perfezionare la domanda di partenza.</a:t>
            </a:r>
          </a:p>
          <a:p>
            <a:pPr marL="0" lvl="0" indent="0" algn="l" rtl="0">
              <a:lnSpc>
                <a:spcPct val="115000"/>
              </a:lnSpc>
              <a:spcBef>
                <a:spcPts val="0"/>
              </a:spcBef>
              <a:spcAft>
                <a:spcPts val="0"/>
              </a:spcAft>
              <a:buSzPts val="1100"/>
              <a:buNone/>
            </a:pPr>
            <a:endParaRPr lang="it-IT" noProof="0" dirty="0">
              <a:solidFill>
                <a:srgbClr val="404040"/>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it-IT" sz="1100" noProof="0" dirty="0">
                <a:solidFill>
                  <a:srgbClr val="404040"/>
                </a:solidFill>
              </a:rPr>
              <a:t>Per trasformare la domanda in una ricerca perseguibile, è necessario spostare l'attenzione:</a:t>
            </a:r>
          </a:p>
          <a:p>
            <a:pPr marL="457200" lvl="0" indent="-298450" algn="l" rtl="0">
              <a:lnSpc>
                <a:spcPct val="115000"/>
              </a:lnSpc>
              <a:spcBef>
                <a:spcPts val="0"/>
              </a:spcBef>
              <a:spcAft>
                <a:spcPts val="0"/>
              </a:spcAft>
              <a:buClr>
                <a:srgbClr val="404040"/>
              </a:buClr>
              <a:buSzPts val="1100"/>
              <a:buFont typeface="Roboto"/>
              <a:buAutoNum type="arabicPeriod"/>
            </a:pPr>
            <a:r>
              <a:rPr lang="it-IT" sz="1100" noProof="0" dirty="0">
                <a:solidFill>
                  <a:srgbClr val="404040"/>
                </a:solidFill>
              </a:rPr>
              <a:t>Dal "perché" al "come": dalla diagnosi delle cause alla verifica delle soluzioni.</a:t>
            </a:r>
          </a:p>
          <a:p>
            <a:pPr marL="457200" lvl="0" indent="-298450" algn="l" rtl="0">
              <a:lnSpc>
                <a:spcPct val="115000"/>
              </a:lnSpc>
              <a:spcBef>
                <a:spcPts val="0"/>
              </a:spcBef>
              <a:spcAft>
                <a:spcPts val="0"/>
              </a:spcAft>
              <a:buClr>
                <a:srgbClr val="404040"/>
              </a:buClr>
              <a:buSzPts val="1100"/>
              <a:buFont typeface="Roboto"/>
              <a:buAutoNum type="arabicPeriod"/>
            </a:pPr>
            <a:r>
              <a:rPr lang="it-IT" sz="1100" noProof="0" dirty="0">
                <a:solidFill>
                  <a:srgbClr val="404040"/>
                </a:solidFill>
              </a:rPr>
              <a:t>Da ampio a specifico: restringere l'ambito a ciò che è realmente modificabile in classe.</a:t>
            </a:r>
          </a:p>
          <a:p>
            <a:pPr marL="457200" lvl="0" indent="-298450" algn="l" rtl="0">
              <a:lnSpc>
                <a:spcPct val="115000"/>
              </a:lnSpc>
              <a:spcBef>
                <a:spcPts val="0"/>
              </a:spcBef>
              <a:spcAft>
                <a:spcPts val="0"/>
              </a:spcAft>
              <a:buClr>
                <a:srgbClr val="404040"/>
              </a:buClr>
              <a:buSzPts val="1100"/>
              <a:buFont typeface="Roboto"/>
              <a:buAutoNum type="arabicPeriod"/>
            </a:pPr>
            <a:r>
              <a:rPr lang="it-IT" sz="1100" noProof="0" dirty="0">
                <a:solidFill>
                  <a:srgbClr val="404040"/>
                </a:solidFill>
              </a:rPr>
              <a:t>Da passivo a misurabile: progettare domande che permettano di monitorare l'impatto.</a:t>
            </a:r>
          </a:p>
          <a:p>
            <a:pPr marL="158750" lvl="0" indent="0" algn="l" rtl="0">
              <a:lnSpc>
                <a:spcPct val="115000"/>
              </a:lnSpc>
              <a:spcBef>
                <a:spcPts val="0"/>
              </a:spcBef>
              <a:spcAft>
                <a:spcPts val="0"/>
              </a:spcAft>
              <a:buClr>
                <a:srgbClr val="404040"/>
              </a:buClr>
              <a:buSzPts val="1100"/>
              <a:buFont typeface="Roboto"/>
              <a:buNone/>
            </a:pPr>
            <a:endParaRPr lang="it-IT" sz="1100" noProof="0" dirty="0">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it-IT" sz="1100" i="0" noProof="0" dirty="0">
                <a:solidFill>
                  <a:srgbClr val="404040"/>
                </a:solidFill>
              </a:rPr>
              <a:t>Esempio</a:t>
            </a:r>
          </a:p>
          <a:p>
            <a:pPr marL="0" lvl="0" indent="0" algn="l" rtl="0">
              <a:lnSpc>
                <a:spcPct val="115000"/>
              </a:lnSpc>
              <a:spcBef>
                <a:spcPts val="0"/>
              </a:spcBef>
              <a:spcAft>
                <a:spcPts val="0"/>
              </a:spcAft>
              <a:buClr>
                <a:schemeClr val="dk1"/>
              </a:buClr>
              <a:buSzPts val="1100"/>
              <a:buFont typeface="Arial"/>
              <a:buNone/>
            </a:pPr>
            <a:r>
              <a:rPr lang="it-IT" sz="1100" i="0" noProof="0" dirty="0">
                <a:solidFill>
                  <a:srgbClr val="404040"/>
                </a:solidFill>
              </a:rPr>
              <a:t>Domanda iniziale: </a:t>
            </a:r>
            <a:r>
              <a:rPr lang="it-IT" sz="1100" i="1" noProof="0" dirty="0">
                <a:solidFill>
                  <a:srgbClr val="404040"/>
                </a:solidFill>
              </a:rPr>
              <a:t>Perché le ragazze non si dedicano alla programmazione?</a:t>
            </a:r>
            <a:br>
              <a:rPr lang="it-IT" sz="1100" i="1" noProof="0" dirty="0">
                <a:solidFill>
                  <a:srgbClr val="404040"/>
                </a:solidFill>
              </a:rPr>
            </a:br>
            <a:r>
              <a:rPr lang="it-IT" sz="1100" i="0" noProof="0" dirty="0">
                <a:solidFill>
                  <a:srgbClr val="404040"/>
                </a:solidFill>
              </a:rPr>
              <a:t>Domanda perfezionata: </a:t>
            </a:r>
            <a:r>
              <a:rPr lang="it-IT" sz="1100" i="1" noProof="0" dirty="0">
                <a:solidFill>
                  <a:srgbClr val="404040"/>
                </a:solidFill>
              </a:rPr>
              <a:t>Come posso adattare le lezioni sugli algoritmi per sfruttare i punti di forza delle ragazze nella risoluzione collaborativa dei problemi?</a:t>
            </a:r>
          </a:p>
          <a:p>
            <a:pPr marL="0" lvl="0" indent="0" algn="l" rtl="0">
              <a:lnSpc>
                <a:spcPct val="115000"/>
              </a:lnSpc>
              <a:spcBef>
                <a:spcPts val="0"/>
              </a:spcBef>
              <a:spcAft>
                <a:spcPts val="0"/>
              </a:spcAft>
              <a:buClr>
                <a:schemeClr val="dk1"/>
              </a:buClr>
              <a:buSzPts val="1100"/>
              <a:buFont typeface="Arial"/>
              <a:buNone/>
            </a:pPr>
            <a:r>
              <a:rPr lang="it-IT" sz="1100" i="0" noProof="0" dirty="0">
                <a:solidFill>
                  <a:srgbClr val="404040"/>
                </a:solidFill>
              </a:rPr>
              <a:t>Notate le differenze? La seconda versione:</a:t>
            </a:r>
          </a:p>
          <a:p>
            <a:pPr marL="457200" lvl="0" indent="-298450" algn="l" rtl="0">
              <a:lnSpc>
                <a:spcPct val="115000"/>
              </a:lnSpc>
              <a:spcBef>
                <a:spcPts val="0"/>
              </a:spcBef>
              <a:spcAft>
                <a:spcPts val="0"/>
              </a:spcAft>
              <a:buClr>
                <a:srgbClr val="404040"/>
              </a:buClr>
              <a:buSzPts val="1100"/>
              <a:buFont typeface="Roboto"/>
              <a:buChar char="●"/>
            </a:pPr>
            <a:r>
              <a:rPr lang="it-IT" sz="1100" noProof="0" dirty="0">
                <a:solidFill>
                  <a:srgbClr val="404040"/>
                </a:solidFill>
              </a:rPr>
              <a:t>Si concentra sull'azione (</a:t>
            </a:r>
            <a:r>
              <a:rPr lang="it-IT" sz="1100" i="1" noProof="0" dirty="0">
                <a:solidFill>
                  <a:srgbClr val="404040"/>
                </a:solidFill>
              </a:rPr>
              <a:t>adattare le lezioni</a:t>
            </a:r>
            <a:r>
              <a:rPr lang="it-IT" sz="1100" noProof="0" dirty="0">
                <a:solidFill>
                  <a:srgbClr val="404040"/>
                </a:solidFill>
              </a:rPr>
              <a:t>)</a:t>
            </a:r>
          </a:p>
          <a:p>
            <a:pPr marL="457200" lvl="0" indent="-298450" algn="l" rtl="0">
              <a:lnSpc>
                <a:spcPct val="115000"/>
              </a:lnSpc>
              <a:spcBef>
                <a:spcPts val="0"/>
              </a:spcBef>
              <a:spcAft>
                <a:spcPts val="0"/>
              </a:spcAft>
              <a:buClr>
                <a:srgbClr val="404040"/>
              </a:buClr>
              <a:buSzPts val="1100"/>
              <a:buFont typeface="Roboto"/>
              <a:buChar char="●"/>
            </a:pPr>
            <a:r>
              <a:rPr lang="it-IT" sz="1100" noProof="0" dirty="0">
                <a:solidFill>
                  <a:srgbClr val="404040"/>
                </a:solidFill>
              </a:rPr>
              <a:t>Si rivolge alla sfera di controllo (strategie didattiche)</a:t>
            </a:r>
          </a:p>
          <a:p>
            <a:pPr marL="457200" lvl="0" indent="-298450" algn="l" rtl="0">
              <a:lnSpc>
                <a:spcPct val="115000"/>
              </a:lnSpc>
              <a:spcBef>
                <a:spcPts val="0"/>
              </a:spcBef>
              <a:spcAft>
                <a:spcPts val="0"/>
              </a:spcAft>
              <a:buClr>
                <a:srgbClr val="404040"/>
              </a:buClr>
              <a:buSzPts val="1100"/>
              <a:buFont typeface="Roboto"/>
              <a:buChar char="●"/>
            </a:pPr>
            <a:r>
              <a:rPr lang="it-IT" sz="1100" noProof="0" dirty="0">
                <a:solidFill>
                  <a:srgbClr val="404040"/>
                </a:solidFill>
              </a:rPr>
              <a:t>Invita ad adottare strategie misurabili (es. monitoraggio della partecipazione a compiti collaborativi o individuali)</a:t>
            </a:r>
          </a:p>
          <a:p>
            <a:pPr marL="0" lvl="0" indent="0" algn="l" rtl="0">
              <a:lnSpc>
                <a:spcPct val="100000"/>
              </a:lnSpc>
              <a:spcBef>
                <a:spcPts val="1200"/>
              </a:spcBef>
              <a:spcAft>
                <a:spcPts val="0"/>
              </a:spcAft>
              <a:buSzPts val="1400"/>
              <a:buNone/>
            </a:pPr>
            <a:endParaRPr lang="it-IT" sz="1100" noProof="0" dirty="0">
              <a:solidFill>
                <a:schemeClr val="dk2"/>
              </a:solidFill>
            </a:endParaRPr>
          </a:p>
          <a:p>
            <a:pPr marL="0" lvl="0" indent="0" algn="l" rtl="0">
              <a:lnSpc>
                <a:spcPct val="100000"/>
              </a:lnSpc>
              <a:spcBef>
                <a:spcPts val="1200"/>
              </a:spcBef>
              <a:spcAft>
                <a:spcPts val="0"/>
              </a:spcAft>
              <a:buSzPts val="1400"/>
              <a:buNone/>
            </a:pPr>
            <a:r>
              <a:rPr lang="it-IT" sz="1100" noProof="0" dirty="0">
                <a:solidFill>
                  <a:schemeClr val="dk2"/>
                </a:solidFill>
              </a:rPr>
              <a:t>L’unità 2 mostra come applicare il quadro SMART alla domanda:</a:t>
            </a:r>
          </a:p>
          <a:p>
            <a:pPr marL="457200" lvl="0" indent="-298450" algn="l" rtl="0">
              <a:lnSpc>
                <a:spcPct val="100000"/>
              </a:lnSpc>
              <a:spcBef>
                <a:spcPts val="1200"/>
              </a:spcBef>
              <a:spcAft>
                <a:spcPts val="0"/>
              </a:spcAft>
              <a:buClr>
                <a:schemeClr val="dk2"/>
              </a:buClr>
              <a:buSzPts val="1100"/>
              <a:buChar char="●"/>
            </a:pPr>
            <a:r>
              <a:rPr lang="it-IT" sz="1100" noProof="0" dirty="0">
                <a:solidFill>
                  <a:schemeClr val="dk2"/>
                </a:solidFill>
              </a:rPr>
              <a:t>Specifica: ha un chiaro obiettivo (es. risoluzione collaborativa dei problemi negli algoritmi)?</a:t>
            </a:r>
          </a:p>
          <a:p>
            <a:pPr marL="457200" lvl="0" indent="-298450" algn="l" rtl="0">
              <a:lnSpc>
                <a:spcPct val="100000"/>
              </a:lnSpc>
              <a:spcBef>
                <a:spcPts val="0"/>
              </a:spcBef>
              <a:spcAft>
                <a:spcPts val="0"/>
              </a:spcAft>
              <a:buClr>
                <a:schemeClr val="dk2"/>
              </a:buClr>
              <a:buSzPts val="1100"/>
              <a:buChar char="●"/>
            </a:pPr>
            <a:r>
              <a:rPr lang="it-IT" sz="1100" noProof="0" dirty="0">
                <a:solidFill>
                  <a:schemeClr val="dk2"/>
                </a:solidFill>
              </a:rPr>
              <a:t>Misurabile: è possibile monitorare i progressi (tassi di partecipazione, sondaggi </a:t>
            </a:r>
            <a:r>
              <a:rPr lang="it-IT" sz="1100" noProof="0" dirty="0" err="1">
                <a:solidFill>
                  <a:schemeClr val="dk2"/>
                </a:solidFill>
              </a:rPr>
              <a:t>pre</a:t>
            </a:r>
            <a:r>
              <a:rPr lang="it-IT" sz="1100" noProof="0" dirty="0">
                <a:solidFill>
                  <a:schemeClr val="dk2"/>
                </a:solidFill>
              </a:rPr>
              <a:t>/post)?</a:t>
            </a:r>
          </a:p>
          <a:p>
            <a:pPr marL="457200" lvl="0" indent="-298450" algn="l" rtl="0">
              <a:lnSpc>
                <a:spcPct val="100000"/>
              </a:lnSpc>
              <a:spcBef>
                <a:spcPts val="0"/>
              </a:spcBef>
              <a:spcAft>
                <a:spcPts val="0"/>
              </a:spcAft>
              <a:buClr>
                <a:schemeClr val="dk2"/>
              </a:buClr>
              <a:buSzPts val="1100"/>
              <a:buChar char="●"/>
            </a:pPr>
            <a:r>
              <a:rPr lang="it-IT" sz="1100" noProof="0" dirty="0">
                <a:solidFill>
                  <a:schemeClr val="dk2"/>
                </a:solidFill>
              </a:rPr>
              <a:t>Attuabile: è possibile attuare un cambiamento (es. adattando le lezioni)?</a:t>
            </a:r>
          </a:p>
          <a:p>
            <a:pPr marL="457200" lvl="0" indent="-298450" algn="l" rtl="0">
              <a:lnSpc>
                <a:spcPct val="100000"/>
              </a:lnSpc>
              <a:spcBef>
                <a:spcPts val="0"/>
              </a:spcBef>
              <a:spcAft>
                <a:spcPts val="0"/>
              </a:spcAft>
              <a:buClr>
                <a:schemeClr val="dk2"/>
              </a:buClr>
              <a:buSzPts val="1100"/>
              <a:buChar char="●"/>
            </a:pPr>
            <a:r>
              <a:rPr lang="it-IT" sz="1100" noProof="0" dirty="0">
                <a:solidFill>
                  <a:schemeClr val="dk2"/>
                </a:solidFill>
              </a:rPr>
              <a:t>Rilevante: è in linea con gli obiettivi di TINKER (es. inclusione di genere)?</a:t>
            </a:r>
          </a:p>
          <a:p>
            <a:pPr marL="457200" lvl="0" indent="-298450" algn="l" rtl="0">
              <a:lnSpc>
                <a:spcPct val="100000"/>
              </a:lnSpc>
              <a:spcBef>
                <a:spcPts val="0"/>
              </a:spcBef>
              <a:spcAft>
                <a:spcPts val="0"/>
              </a:spcAft>
              <a:buClr>
                <a:schemeClr val="dk2"/>
              </a:buClr>
              <a:buSzPts val="1100"/>
              <a:buChar char="●"/>
            </a:pPr>
            <a:r>
              <a:rPr lang="it-IT" sz="1100" noProof="0" dirty="0">
                <a:solidFill>
                  <a:schemeClr val="dk2"/>
                </a:solidFill>
              </a:rPr>
              <a:t>Limitata nel tempo: ha una scadenza (es. 6 settimane)?</a:t>
            </a:r>
          </a:p>
          <a:p>
            <a:pPr marL="0" lvl="0" indent="0" algn="l" rtl="0">
              <a:lnSpc>
                <a:spcPct val="100000"/>
              </a:lnSpc>
              <a:spcBef>
                <a:spcPts val="1200"/>
              </a:spcBef>
              <a:spcAft>
                <a:spcPts val="0"/>
              </a:spcAft>
              <a:buNone/>
            </a:pPr>
            <a:endParaRPr lang="it-IT" sz="1100" noProof="0" dirty="0">
              <a:solidFill>
                <a:schemeClr val="dk2"/>
              </a:solidFill>
            </a:endParaRPr>
          </a:p>
          <a:p>
            <a:pPr marL="0" lvl="0" indent="0" algn="l" rtl="0">
              <a:lnSpc>
                <a:spcPct val="100000"/>
              </a:lnSpc>
              <a:spcBef>
                <a:spcPts val="1200"/>
              </a:spcBef>
              <a:spcAft>
                <a:spcPts val="0"/>
              </a:spcAft>
              <a:buNone/>
            </a:pPr>
            <a:r>
              <a:rPr lang="it-IT" sz="1100" noProof="0" dirty="0">
                <a:solidFill>
                  <a:schemeClr val="dk2"/>
                </a:solidFill>
              </a:rPr>
              <a:t>Una versione più SMART dell’esempio riportato sopra potrebbe essere: </a:t>
            </a:r>
          </a:p>
          <a:p>
            <a:pPr marL="0" lvl="0" indent="0" algn="l" rtl="0">
              <a:lnSpc>
                <a:spcPct val="100000"/>
              </a:lnSpc>
              <a:spcBef>
                <a:spcPts val="1200"/>
              </a:spcBef>
              <a:spcAft>
                <a:spcPts val="0"/>
              </a:spcAft>
              <a:buNone/>
            </a:pPr>
            <a:r>
              <a:rPr lang="it-IT" sz="1100" noProof="0" dirty="0">
                <a:solidFill>
                  <a:schemeClr val="dk2"/>
                </a:solidFill>
              </a:rPr>
              <a:t>«</a:t>
            </a:r>
            <a:r>
              <a:rPr lang="it-IT" sz="1100" i="1" noProof="0" dirty="0">
                <a:solidFill>
                  <a:schemeClr val="dk2"/>
                </a:solidFill>
              </a:rPr>
              <a:t>E’ possibile aumentare la partecipazione delle ragazze del 25% in sei settimane integrando la risoluzione collaborativa dei problemi nelle lezioni sugli algoritmi, come misurato dalle osservazioni in classe e dalle autovalutazioni</a:t>
            </a:r>
            <a:r>
              <a:rPr lang="en-US" sz="1100" i="1" dirty="0">
                <a:solidFill>
                  <a:schemeClr val="dk2"/>
                </a:solidFill>
              </a:rPr>
              <a:t>?".</a:t>
            </a:r>
            <a:endParaRPr sz="1100" dirty="0">
              <a:solidFill>
                <a:schemeClr val="dk2"/>
              </a:solidFill>
            </a:endParaRPr>
          </a:p>
        </p:txBody>
      </p:sp>
      <p:sp>
        <p:nvSpPr>
          <p:cNvPr id="234" name="Google Shape;234;g346725dbc0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3493e720b4e_1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endParaRPr dirty="0"/>
          </a:p>
        </p:txBody>
      </p:sp>
      <p:sp>
        <p:nvSpPr>
          <p:cNvPr id="241" name="Google Shape;241;g3493e720b4e_1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3434cfbfa7c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it-IT" noProof="0" dirty="0">
                <a:solidFill>
                  <a:srgbClr val="404040"/>
                </a:solidFill>
              </a:rPr>
              <a:t>È il momento di fare un po’ di pratica! Prendetevi 10 minuti per trasformare le sfide in domande di ricerca attuabili!</a:t>
            </a:r>
          </a:p>
          <a:p>
            <a:pPr marL="0" lvl="0" indent="0" algn="l" rtl="0">
              <a:lnSpc>
                <a:spcPct val="115000"/>
              </a:lnSpc>
              <a:spcBef>
                <a:spcPts val="0"/>
              </a:spcBef>
              <a:spcAft>
                <a:spcPts val="0"/>
              </a:spcAft>
              <a:buSzPts val="1100"/>
              <a:buNone/>
            </a:pPr>
            <a:endParaRPr lang="it-IT" noProof="0" dirty="0">
              <a:solidFill>
                <a:srgbClr val="404040"/>
              </a:solidFill>
            </a:endParaRPr>
          </a:p>
          <a:p>
            <a:pPr marL="0" lvl="0" indent="0" algn="l" rtl="0">
              <a:lnSpc>
                <a:spcPct val="115000"/>
              </a:lnSpc>
              <a:spcBef>
                <a:spcPts val="0"/>
              </a:spcBef>
              <a:spcAft>
                <a:spcPts val="0"/>
              </a:spcAft>
              <a:buSzPts val="1100"/>
              <a:buNone/>
            </a:pPr>
            <a:r>
              <a:rPr lang="it-IT" noProof="0" dirty="0">
                <a:solidFill>
                  <a:srgbClr val="404040"/>
                </a:solidFill>
              </a:rPr>
              <a:t>Chiedi a ciascun partecipante di scrivere su un post-it la prima bozza di domanda su una delle sfide osservate (2 minuti).</a:t>
            </a:r>
          </a:p>
          <a:p>
            <a:pPr marL="0" lvl="0" indent="0" algn="l" rtl="0">
              <a:lnSpc>
                <a:spcPct val="115000"/>
              </a:lnSpc>
              <a:spcBef>
                <a:spcPts val="0"/>
              </a:spcBef>
              <a:spcAft>
                <a:spcPts val="0"/>
              </a:spcAft>
              <a:buClr>
                <a:schemeClr val="dk1"/>
              </a:buClr>
              <a:buSzPts val="1100"/>
              <a:buFont typeface="Arial"/>
              <a:buNone/>
            </a:pPr>
            <a:endParaRPr lang="it-IT" noProof="0" dirty="0">
              <a:solidFill>
                <a:srgbClr val="404040"/>
              </a:solidFill>
              <a:latin typeface="Roboto"/>
              <a:ea typeface="Roboto"/>
              <a:cs typeface="Roboto"/>
              <a:sym typeface="Roboto"/>
            </a:endParaRPr>
          </a:p>
          <a:p>
            <a:pPr marL="0" lvl="0" indent="0" algn="l" rtl="0">
              <a:lnSpc>
                <a:spcPct val="100000"/>
              </a:lnSpc>
              <a:spcBef>
                <a:spcPts val="1200"/>
              </a:spcBef>
              <a:spcAft>
                <a:spcPts val="0"/>
              </a:spcAft>
              <a:buSzPts val="1400"/>
              <a:buNone/>
            </a:pPr>
            <a:r>
              <a:rPr lang="it-IT" noProof="0" dirty="0"/>
              <a:t>Una volta terminato, dividi le e i partecipanti in coppie. Una persona condivide la propria domanda mentre l’altra persona aiuta a perfezionarla basandosi sui seguenti criteri: specifica, perseguibile, misurabile!</a:t>
            </a:r>
          </a:p>
          <a:p>
            <a:pPr marL="0" lvl="0" indent="0" algn="l" rtl="0">
              <a:lnSpc>
                <a:spcPct val="100000"/>
              </a:lnSpc>
              <a:spcBef>
                <a:spcPts val="1200"/>
              </a:spcBef>
              <a:spcAft>
                <a:spcPts val="0"/>
              </a:spcAft>
              <a:buSzPts val="1400"/>
              <a:buNone/>
            </a:pPr>
            <a:endParaRPr lang="it-IT" noProof="0" dirty="0"/>
          </a:p>
          <a:p>
            <a:pPr marL="0" lvl="0" indent="0" algn="l" rtl="0">
              <a:lnSpc>
                <a:spcPct val="100000"/>
              </a:lnSpc>
              <a:spcBef>
                <a:spcPts val="1200"/>
              </a:spcBef>
              <a:spcAft>
                <a:spcPts val="0"/>
              </a:spcAft>
              <a:buSzPts val="1400"/>
              <a:buNone/>
            </a:pPr>
            <a:r>
              <a:rPr lang="it-IT" noProof="0" dirty="0"/>
              <a:t>Incoraggia le e i partecipanti a </a:t>
            </a:r>
            <a:r>
              <a:rPr lang="it-IT" b="1" noProof="0" dirty="0"/>
              <a:t>valutare in modo critico </a:t>
            </a:r>
            <a:r>
              <a:rPr lang="it-IT" b="1" noProof="0" dirty="0">
                <a:solidFill>
                  <a:srgbClr val="1D1D1B"/>
                </a:solidFill>
              </a:rPr>
              <a:t>la propria domanda e quella dell’altra persona! </a:t>
            </a:r>
          </a:p>
          <a:p>
            <a:pPr marL="457200" lvl="0" indent="-304800" algn="l" rtl="0">
              <a:lnSpc>
                <a:spcPct val="150000"/>
              </a:lnSpc>
              <a:spcBef>
                <a:spcPts val="0"/>
              </a:spcBef>
              <a:spcAft>
                <a:spcPts val="0"/>
              </a:spcAft>
              <a:buClr>
                <a:srgbClr val="1D1D1B"/>
              </a:buClr>
              <a:buSzPts val="1200"/>
              <a:buFont typeface="Calibri"/>
              <a:buChar char="-"/>
            </a:pPr>
            <a:r>
              <a:rPr lang="it-IT" i="1" noProof="0" dirty="0">
                <a:solidFill>
                  <a:srgbClr val="1D1D1B"/>
                </a:solidFill>
              </a:rPr>
              <a:t>È incentrata sull'equità?</a:t>
            </a:r>
          </a:p>
          <a:p>
            <a:pPr marL="457200" lvl="0" indent="-304800" algn="l" rtl="0">
              <a:lnSpc>
                <a:spcPct val="150000"/>
              </a:lnSpc>
              <a:spcBef>
                <a:spcPts val="0"/>
              </a:spcBef>
              <a:spcAft>
                <a:spcPts val="0"/>
              </a:spcAft>
              <a:buClr>
                <a:srgbClr val="1D1D1B"/>
              </a:buClr>
              <a:buSzPts val="1200"/>
              <a:buFont typeface="Calibri"/>
              <a:buChar char="-"/>
            </a:pPr>
            <a:r>
              <a:rPr lang="it-IT" i="1" noProof="0" dirty="0">
                <a:solidFill>
                  <a:srgbClr val="1D1D1B"/>
                </a:solidFill>
              </a:rPr>
              <a:t>La risposta può portare a migliorare la pratica didattica?</a:t>
            </a:r>
            <a:endParaRPr lang="it-IT" noProof="0" dirty="0"/>
          </a:p>
          <a:p>
            <a:pPr marL="0" lvl="0" indent="0" algn="l" rtl="0">
              <a:lnSpc>
                <a:spcPct val="100000"/>
              </a:lnSpc>
              <a:spcBef>
                <a:spcPts val="1200"/>
              </a:spcBef>
              <a:spcAft>
                <a:spcPts val="0"/>
              </a:spcAft>
              <a:buSzPts val="1400"/>
              <a:buNone/>
            </a:pPr>
            <a:r>
              <a:rPr lang="it-IT" noProof="0" dirty="0"/>
              <a:t>Chiedi alle e ai partecipanti di scambiarsi il ruolo e ripetere l’esercizio.</a:t>
            </a:r>
          </a:p>
          <a:p>
            <a:pPr marL="0" lvl="0" indent="0" algn="l" rtl="0">
              <a:lnSpc>
                <a:spcPct val="100000"/>
              </a:lnSpc>
              <a:spcBef>
                <a:spcPts val="1200"/>
              </a:spcBef>
              <a:spcAft>
                <a:spcPts val="0"/>
              </a:spcAft>
              <a:buSzPts val="1400"/>
              <a:buNone/>
            </a:pPr>
            <a:endParaRPr lang="it-IT" noProof="0" dirty="0"/>
          </a:p>
          <a:p>
            <a:pPr marL="0" lvl="0" indent="0" algn="l" rtl="0">
              <a:lnSpc>
                <a:spcPct val="100000"/>
              </a:lnSpc>
              <a:spcBef>
                <a:spcPts val="1200"/>
              </a:spcBef>
              <a:spcAft>
                <a:spcPts val="0"/>
              </a:spcAft>
              <a:buSzPts val="1400"/>
              <a:buNone/>
            </a:pPr>
            <a:r>
              <a:rPr lang="it-IT" noProof="0" dirty="0"/>
              <a:t>Alla fine, chiedi a 2-3 coppie di condividere le loro domande grezze e perfezionate e poni loro alcune domande di approfondimento: </a:t>
            </a:r>
          </a:p>
          <a:p>
            <a:pPr marL="457200" lvl="0" indent="-317500" algn="l" rtl="0">
              <a:lnSpc>
                <a:spcPct val="100000"/>
              </a:lnSpc>
              <a:spcBef>
                <a:spcPts val="1200"/>
              </a:spcBef>
              <a:spcAft>
                <a:spcPts val="0"/>
              </a:spcAft>
              <a:buSzPts val="1400"/>
              <a:buChar char="-"/>
            </a:pPr>
            <a:r>
              <a:rPr lang="it-IT" noProof="0" dirty="0"/>
              <a:t>Che cosa è stato più difficile perfezionare?</a:t>
            </a:r>
          </a:p>
          <a:p>
            <a:pPr marL="457200" lvl="0" indent="-317500" algn="l" rtl="0">
              <a:lnSpc>
                <a:spcPct val="100000"/>
              </a:lnSpc>
              <a:spcBef>
                <a:spcPts val="0"/>
              </a:spcBef>
              <a:spcAft>
                <a:spcPts val="0"/>
              </a:spcAft>
              <a:buSzPts val="1400"/>
              <a:buChar char="-"/>
            </a:pPr>
            <a:r>
              <a:rPr lang="it-IT" noProof="0" dirty="0"/>
              <a:t>Come potreste misurare l’efficacia?</a:t>
            </a:r>
          </a:p>
          <a:p>
            <a:pPr marL="0" lvl="0" indent="0" algn="l" rtl="0">
              <a:lnSpc>
                <a:spcPct val="100000"/>
              </a:lnSpc>
              <a:spcBef>
                <a:spcPts val="1200"/>
              </a:spcBef>
              <a:spcAft>
                <a:spcPts val="0"/>
              </a:spcAft>
              <a:buNone/>
            </a:pPr>
            <a:r>
              <a:rPr lang="it-IT" noProof="0" dirty="0"/>
              <a:t>Prima di concludere, fai notare alle e ai partecipanti come le </a:t>
            </a:r>
            <a:r>
              <a:rPr lang="it-IT" noProof="0" dirty="0">
                <a:solidFill>
                  <a:srgbClr val="404040"/>
                </a:solidFill>
              </a:rPr>
              <a:t>domande «perfezionate» consentano di trasformare una frustrazione in un esperimento pratico. È così che si guida il cambiamento!</a:t>
            </a:r>
          </a:p>
          <a:p>
            <a:pPr marL="0" lvl="0" indent="0" algn="l" rtl="0">
              <a:lnSpc>
                <a:spcPct val="100000"/>
              </a:lnSpc>
              <a:spcBef>
                <a:spcPts val="1200"/>
              </a:spcBef>
              <a:spcAft>
                <a:spcPts val="0"/>
              </a:spcAft>
              <a:buNone/>
            </a:pPr>
            <a:endParaRPr lang="it-IT" noProof="0" dirty="0">
              <a:solidFill>
                <a:srgbClr val="404040"/>
              </a:solidFill>
            </a:endParaRPr>
          </a:p>
          <a:p>
            <a:pPr marL="0" lvl="0" indent="0" algn="l" rtl="0">
              <a:spcBef>
                <a:spcPts val="1200"/>
              </a:spcBef>
              <a:spcAft>
                <a:spcPts val="0"/>
              </a:spcAft>
              <a:buClr>
                <a:schemeClr val="dk1"/>
              </a:buClr>
              <a:buSzPts val="1100"/>
              <a:buFont typeface="Arial"/>
              <a:buNone/>
            </a:pPr>
            <a:r>
              <a:rPr lang="it-IT" b="1" noProof="0" dirty="0"/>
              <a:t>Suggerimento: </a:t>
            </a:r>
            <a:r>
              <a:rPr lang="it-IT" b="0" i="0" noProof="0" dirty="0"/>
              <a:t>chiediti </a:t>
            </a:r>
            <a:r>
              <a:rPr lang="it-IT" i="1" noProof="0" dirty="0"/>
              <a:t>«è possibile scomporre ulteriormente la domanda?".</a:t>
            </a:r>
            <a:r>
              <a:rPr lang="it-IT" noProof="0" dirty="0"/>
              <a:t> Se la domanda contiene le congiunzioni "e" o "o", probabilmente è troppo generica.</a:t>
            </a:r>
          </a:p>
        </p:txBody>
      </p:sp>
      <p:sp>
        <p:nvSpPr>
          <p:cNvPr id="248" name="Google Shape;248;g3434cfbfa7c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329f623bc3f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it-IT" noProof="0" dirty="0">
                <a:solidFill>
                  <a:srgbClr val="404040"/>
                </a:solidFill>
              </a:rPr>
              <a:t>L’ultima diapositiva riassume le conclusioni della prima unità: dall'identificazione delle sfide in classe alla formulazione di domande di ricerca che consentano di guidare il cambiamento.</a:t>
            </a:r>
          </a:p>
          <a:p>
            <a:pPr marL="0" lvl="0" indent="0" algn="l" rtl="0">
              <a:lnSpc>
                <a:spcPct val="115000"/>
              </a:lnSpc>
              <a:spcBef>
                <a:spcPts val="0"/>
              </a:spcBef>
              <a:spcAft>
                <a:spcPts val="0"/>
              </a:spcAft>
              <a:buClr>
                <a:schemeClr val="dk1"/>
              </a:buClr>
              <a:buSzPts val="1100"/>
              <a:buFont typeface="Arial"/>
              <a:buNone/>
            </a:pPr>
            <a:endParaRPr lang="it-IT" noProof="0" dirty="0">
              <a:solidFill>
                <a:srgbClr val="404040"/>
              </a:solidFill>
            </a:endParaRPr>
          </a:p>
          <a:p>
            <a:pPr marL="457200" lvl="0" indent="-317500" algn="l" rtl="0">
              <a:lnSpc>
                <a:spcPct val="115000"/>
              </a:lnSpc>
              <a:spcBef>
                <a:spcPts val="0"/>
              </a:spcBef>
              <a:spcAft>
                <a:spcPts val="0"/>
              </a:spcAft>
              <a:buClr>
                <a:srgbClr val="404040"/>
              </a:buClr>
              <a:buSzPts val="1400"/>
              <a:buChar char="-"/>
            </a:pPr>
            <a:r>
              <a:rPr lang="it-IT" b="1" noProof="0" dirty="0">
                <a:solidFill>
                  <a:srgbClr val="404040"/>
                </a:solidFill>
              </a:rPr>
              <a:t>Feedback: </a:t>
            </a:r>
            <a:r>
              <a:rPr lang="it-IT" b="1" noProof="0" dirty="0">
                <a:solidFill>
                  <a:srgbClr val="1D1D1B"/>
                </a:solidFill>
              </a:rPr>
              <a:t>d</a:t>
            </a:r>
            <a:r>
              <a:rPr lang="it-IT" noProof="0" dirty="0">
                <a:solidFill>
                  <a:srgbClr val="1D1D1B"/>
                </a:solidFill>
              </a:rPr>
              <a:t>iscussione aperta e una parola sulla lezione.</a:t>
            </a:r>
          </a:p>
          <a:p>
            <a:pPr marL="457200" lvl="0" indent="0" algn="l" rtl="0">
              <a:lnSpc>
                <a:spcPct val="115000"/>
              </a:lnSpc>
              <a:spcBef>
                <a:spcPts val="0"/>
              </a:spcBef>
              <a:spcAft>
                <a:spcPts val="0"/>
              </a:spcAft>
              <a:buNone/>
            </a:pPr>
            <a:endParaRPr lang="it-IT" b="1" noProof="0" dirty="0">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it-IT" b="1" noProof="0" dirty="0">
                <a:solidFill>
                  <a:srgbClr val="404040"/>
                </a:solidFill>
              </a:rPr>
              <a:t>Riepilogo dei punti chiave:</a:t>
            </a:r>
          </a:p>
          <a:p>
            <a:pPr marL="457200" lvl="0" indent="-317500" algn="l" rtl="0">
              <a:lnSpc>
                <a:spcPct val="115000"/>
              </a:lnSpc>
              <a:spcBef>
                <a:spcPts val="200"/>
              </a:spcBef>
              <a:spcAft>
                <a:spcPts val="0"/>
              </a:spcAft>
              <a:buClr>
                <a:srgbClr val="404040"/>
              </a:buClr>
              <a:buSzPts val="1400"/>
              <a:buChar char="-"/>
            </a:pPr>
            <a:r>
              <a:rPr lang="it-IT" b="1" noProof="0" dirty="0">
                <a:solidFill>
                  <a:srgbClr val="404040"/>
                </a:solidFill>
              </a:rPr>
              <a:t>Nozioni di base sulla </a:t>
            </a:r>
            <a:r>
              <a:rPr lang="it-IT" b="1" i="1" noProof="0" dirty="0">
                <a:solidFill>
                  <a:srgbClr val="404040"/>
                </a:solidFill>
              </a:rPr>
              <a:t>ricerca-azione</a:t>
            </a:r>
            <a:endParaRPr lang="it-IT" i="1" noProof="0" dirty="0">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it-IT" noProof="0" dirty="0">
                <a:solidFill>
                  <a:srgbClr val="404040"/>
                </a:solidFill>
              </a:rPr>
              <a:t>Non serve trovare soluzioni "perfette", ma testare piccoli cambiamenti nel proprio contesto. </a:t>
            </a:r>
          </a:p>
          <a:p>
            <a:pPr marL="914400" lvl="1" indent="-304800" algn="l" rtl="0">
              <a:lnSpc>
                <a:spcPct val="115000"/>
              </a:lnSpc>
              <a:spcBef>
                <a:spcPts val="0"/>
              </a:spcBef>
              <a:spcAft>
                <a:spcPts val="0"/>
              </a:spcAft>
              <a:buClr>
                <a:srgbClr val="404040"/>
              </a:buClr>
              <a:buSzPts val="1200"/>
              <a:buFont typeface="Calibri"/>
              <a:buChar char="○"/>
            </a:pPr>
            <a:r>
              <a:rPr lang="it-IT" noProof="0" dirty="0">
                <a:solidFill>
                  <a:srgbClr val="404040"/>
                </a:solidFill>
              </a:rPr>
              <a:t>Il ciclo è iterativo: ogni fase informa la successiva, come una spirale di miglioramento!</a:t>
            </a:r>
          </a:p>
          <a:p>
            <a:pPr marL="457200" lvl="0" indent="-317500" algn="l" rtl="0">
              <a:lnSpc>
                <a:spcPct val="115000"/>
              </a:lnSpc>
              <a:spcBef>
                <a:spcPts val="0"/>
              </a:spcBef>
              <a:spcAft>
                <a:spcPts val="0"/>
              </a:spcAft>
              <a:buClr>
                <a:srgbClr val="404040"/>
              </a:buClr>
              <a:buSzPts val="1400"/>
              <a:buChar char="-"/>
            </a:pPr>
            <a:r>
              <a:rPr lang="it-IT" b="1" noProof="0" dirty="0">
                <a:solidFill>
                  <a:srgbClr val="404040"/>
                </a:solidFill>
              </a:rPr>
              <a:t>Identificare le domande di ricerca </a:t>
            </a:r>
            <a:endParaRPr lang="it-IT" i="1" noProof="0" dirty="0">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it-IT" noProof="0" dirty="0">
                <a:solidFill>
                  <a:srgbClr val="404040"/>
                </a:solidFill>
              </a:rPr>
              <a:t>Trasformare le osservazioni grezze in domande attuabili significa trasformare la frustrazione in sperimentazione.</a:t>
            </a:r>
          </a:p>
          <a:p>
            <a:pPr marL="914400" lvl="1" indent="-304800" algn="l" rtl="0">
              <a:lnSpc>
                <a:spcPct val="115000"/>
              </a:lnSpc>
              <a:spcBef>
                <a:spcPts val="0"/>
              </a:spcBef>
              <a:spcAft>
                <a:spcPts val="0"/>
              </a:spcAft>
              <a:buClr>
                <a:srgbClr val="404040"/>
              </a:buClr>
              <a:buSzPts val="1200"/>
              <a:buFont typeface="Calibri"/>
              <a:buChar char="○"/>
            </a:pPr>
            <a:r>
              <a:rPr lang="it-IT" noProof="0" dirty="0">
                <a:solidFill>
                  <a:srgbClr val="404040"/>
                </a:solidFill>
              </a:rPr>
              <a:t>È importante tenere sempre a mente i criteri </a:t>
            </a:r>
            <a:r>
              <a:rPr lang="it-IT" i="1" noProof="0" dirty="0">
                <a:solidFill>
                  <a:srgbClr val="404040"/>
                </a:solidFill>
              </a:rPr>
              <a:t>specifico, attuabile </a:t>
            </a:r>
            <a:r>
              <a:rPr lang="it-IT" i="0" noProof="0" dirty="0">
                <a:solidFill>
                  <a:srgbClr val="404040"/>
                </a:solidFill>
              </a:rPr>
              <a:t>e</a:t>
            </a:r>
            <a:r>
              <a:rPr lang="it-IT" i="1" noProof="0" dirty="0">
                <a:solidFill>
                  <a:srgbClr val="404040"/>
                </a:solidFill>
              </a:rPr>
              <a:t> misurabile, </a:t>
            </a:r>
            <a:r>
              <a:rPr lang="it-IT" i="0" noProof="0" dirty="0">
                <a:solidFill>
                  <a:srgbClr val="404040"/>
                </a:solidFill>
              </a:rPr>
              <a:t>in quanto guidano la progettazione di una </a:t>
            </a:r>
            <a:r>
              <a:rPr lang="it-IT" noProof="0" dirty="0">
                <a:solidFill>
                  <a:srgbClr val="404040"/>
                </a:solidFill>
              </a:rPr>
              <a:t>ricerca d'impatto.</a:t>
            </a:r>
          </a:p>
          <a:p>
            <a:pPr marL="0" lvl="0" indent="0" algn="l" rtl="0">
              <a:lnSpc>
                <a:spcPct val="115000"/>
              </a:lnSpc>
              <a:spcBef>
                <a:spcPts val="0"/>
              </a:spcBef>
              <a:spcAft>
                <a:spcPts val="0"/>
              </a:spcAft>
              <a:buNone/>
            </a:pPr>
            <a:endParaRPr lang="it-IT" b="1" noProof="0" dirty="0">
              <a:solidFill>
                <a:srgbClr val="404040"/>
              </a:solidFill>
            </a:endParaRPr>
          </a:p>
          <a:p>
            <a:pPr marL="0" lvl="0" indent="0" algn="l" rtl="0">
              <a:lnSpc>
                <a:spcPct val="115000"/>
              </a:lnSpc>
              <a:spcBef>
                <a:spcPts val="0"/>
              </a:spcBef>
              <a:spcAft>
                <a:spcPts val="0"/>
              </a:spcAft>
              <a:buClr>
                <a:schemeClr val="dk1"/>
              </a:buClr>
              <a:buSzPts val="1100"/>
              <a:buFont typeface="Arial"/>
              <a:buNone/>
            </a:pPr>
            <a:endParaRPr lang="it-IT" i="1" noProof="0" dirty="0">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it-IT" b="1" noProof="0" dirty="0">
                <a:solidFill>
                  <a:srgbClr val="404040"/>
                </a:solidFill>
              </a:rPr>
              <a:t>Chiudi la sessione con una citazione:</a:t>
            </a:r>
          </a:p>
          <a:p>
            <a:pPr marL="0" lvl="0" indent="0" algn="l" rtl="0">
              <a:lnSpc>
                <a:spcPct val="115000"/>
              </a:lnSpc>
              <a:spcBef>
                <a:spcPts val="200"/>
              </a:spcBef>
              <a:spcAft>
                <a:spcPts val="0"/>
              </a:spcAft>
              <a:buClr>
                <a:schemeClr val="dk1"/>
              </a:buClr>
              <a:buSzPts val="1100"/>
              <a:buFont typeface="Arial"/>
              <a:buNone/>
            </a:pPr>
            <a:r>
              <a:rPr lang="it-IT" i="1" noProof="0" dirty="0">
                <a:solidFill>
                  <a:srgbClr val="404040"/>
                </a:solidFill>
              </a:rPr>
              <a:t>Grazie alla ricerca-azione, il personale docente non è più il passeggero, ma il motore del cambiamento!</a:t>
            </a:r>
          </a:p>
          <a:p>
            <a:pPr marL="0" lvl="0" indent="0" algn="l" rtl="0">
              <a:lnSpc>
                <a:spcPct val="115000"/>
              </a:lnSpc>
              <a:spcBef>
                <a:spcPts val="200"/>
              </a:spcBef>
              <a:spcAft>
                <a:spcPts val="0"/>
              </a:spcAft>
              <a:buClr>
                <a:schemeClr val="dk1"/>
              </a:buClr>
              <a:buSzPts val="1100"/>
              <a:buFont typeface="Arial"/>
              <a:buNone/>
            </a:pPr>
            <a:endParaRPr lang="it-IT" i="1" noProof="0" dirty="0">
              <a:solidFill>
                <a:srgbClr val="404040"/>
              </a:solidFill>
            </a:endParaRPr>
          </a:p>
          <a:p>
            <a:pPr marL="0" lvl="0" indent="0" algn="l" rtl="0">
              <a:lnSpc>
                <a:spcPct val="115000"/>
              </a:lnSpc>
              <a:spcBef>
                <a:spcPts val="200"/>
              </a:spcBef>
              <a:spcAft>
                <a:spcPts val="0"/>
              </a:spcAft>
              <a:buClr>
                <a:schemeClr val="dk1"/>
              </a:buClr>
              <a:buSzPts val="1100"/>
              <a:buFont typeface="Arial"/>
              <a:buNone/>
            </a:pPr>
            <a:r>
              <a:rPr lang="it-IT" i="0" noProof="0" dirty="0">
                <a:solidFill>
                  <a:srgbClr val="404040"/>
                </a:solidFill>
              </a:rPr>
              <a:t>Questa frase riassume il motivo per cui questo lavoro è importante: l’insegnante non si occupa soltanto di attuare le idee altrui, ma crea in prima persona nuovi approcci per trasformare le classi.</a:t>
            </a:r>
            <a:endParaRPr dirty="0"/>
          </a:p>
        </p:txBody>
      </p:sp>
      <p:sp>
        <p:nvSpPr>
          <p:cNvPr id="256" name="Google Shape;256;g329f623bc3f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noProof="0" dirty="0"/>
              <a:t>Questa diapositiva offre alcune informazioni aggiuntive sulla </a:t>
            </a:r>
            <a:r>
              <a:rPr lang="it-IT" i="1" noProof="0" dirty="0"/>
              <a:t>ricerca-azione </a:t>
            </a:r>
            <a:r>
              <a:rPr lang="it-IT" noProof="0" dirty="0"/>
              <a:t>per lo studio personale e come guida per le attività future.</a:t>
            </a:r>
          </a:p>
        </p:txBody>
      </p:sp>
      <p:sp>
        <p:nvSpPr>
          <p:cNvPr id="263" name="Google Shape;263;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35773dd4fde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9" name="Google Shape;269;g35773dd4fde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569507e78_0_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4" name="Google Shape;134;g35569507e78_0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47b5193c4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noProof="0" dirty="0"/>
              <a:t>Questa diapositiva funge da promemoria per introdurre i risultati formativi attesi. L’unità fornisce una panoramica della ricerca-azione e si concentra solo sull'identificazione del problema.</a:t>
            </a:r>
          </a:p>
        </p:txBody>
      </p:sp>
      <p:sp>
        <p:nvSpPr>
          <p:cNvPr id="140" name="Google Shape;140;g347b5193c4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noProof="0" dirty="0"/>
              <a:t>Questa diapositiva funge da promemoria per introdurre i risultati formativi attesi. L’unità fornisce una panoramica della ricerca-azione e si concentra solo sull'identificazione del problema.</a:t>
            </a:r>
          </a:p>
        </p:txBody>
      </p:sp>
      <p:sp>
        <p:nvSpPr>
          <p:cNvPr id="146" name="Google Shape;14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400"/>
              </a:spcBef>
              <a:spcAft>
                <a:spcPts val="0"/>
              </a:spcAft>
              <a:buSzPts val="1100"/>
              <a:buNone/>
            </a:pPr>
            <a:r>
              <a:rPr lang="it-IT" noProof="0" dirty="0">
                <a:solidFill>
                  <a:srgbClr val="404040"/>
                </a:solidFill>
              </a:rPr>
              <a:t>Questa diapositiva introduce il concetto di ricerca-azione attraverso una breve attività interattiva di una durata idealmente inferiore ai 10 minuti.</a:t>
            </a:r>
          </a:p>
          <a:p>
            <a:pPr marL="0" lvl="0" indent="0" algn="l" rtl="0">
              <a:lnSpc>
                <a:spcPct val="150000"/>
              </a:lnSpc>
              <a:spcBef>
                <a:spcPts val="1400"/>
              </a:spcBef>
              <a:spcAft>
                <a:spcPts val="0"/>
              </a:spcAft>
              <a:buSzPts val="1100"/>
              <a:buNone/>
            </a:pPr>
            <a:endParaRPr lang="it-IT" b="1" noProof="0" dirty="0">
              <a:solidFill>
                <a:srgbClr val="404040"/>
              </a:solidFill>
            </a:endParaRPr>
          </a:p>
          <a:p>
            <a:pPr marL="0" lvl="0" indent="0" algn="l" rtl="0">
              <a:lnSpc>
                <a:spcPct val="150000"/>
              </a:lnSpc>
              <a:spcBef>
                <a:spcPts val="1400"/>
              </a:spcBef>
              <a:spcAft>
                <a:spcPts val="0"/>
              </a:spcAft>
              <a:buSzPts val="1100"/>
              <a:buNone/>
            </a:pPr>
            <a:r>
              <a:rPr lang="it-IT" b="1" noProof="0" dirty="0">
                <a:solidFill>
                  <a:srgbClr val="404040"/>
                </a:solidFill>
              </a:rPr>
              <a:t>«</a:t>
            </a:r>
            <a:r>
              <a:rPr lang="it-IT" b="1" i="1" noProof="0" dirty="0">
                <a:solidFill>
                  <a:srgbClr val="404040"/>
                </a:solidFill>
              </a:rPr>
              <a:t>Descrivi una tua esperienza di intervento in classe»</a:t>
            </a:r>
            <a:endParaRPr lang="it-IT" b="1" noProof="0" dirty="0">
              <a:solidFill>
                <a:srgbClr val="404040"/>
              </a:solidFill>
            </a:endParaRPr>
          </a:p>
          <a:p>
            <a:pPr marL="0" lvl="0" indent="0" algn="l" rtl="0">
              <a:lnSpc>
                <a:spcPct val="115000"/>
              </a:lnSpc>
              <a:spcBef>
                <a:spcPts val="400"/>
              </a:spcBef>
              <a:spcAft>
                <a:spcPts val="0"/>
              </a:spcAft>
              <a:buSzPts val="1100"/>
              <a:buNone/>
            </a:pPr>
            <a:r>
              <a:rPr lang="it-IT" b="1" noProof="0" dirty="0">
                <a:solidFill>
                  <a:srgbClr val="404040"/>
                </a:solidFill>
              </a:rPr>
              <a:t>Tempo: </a:t>
            </a:r>
            <a:r>
              <a:rPr lang="it-IT" noProof="0" dirty="0">
                <a:solidFill>
                  <a:srgbClr val="404040"/>
                </a:solidFill>
              </a:rPr>
              <a:t>10 minuti</a:t>
            </a:r>
          </a:p>
          <a:p>
            <a:pPr marL="0" lvl="0" indent="0" algn="l" rtl="0">
              <a:lnSpc>
                <a:spcPct val="115000"/>
              </a:lnSpc>
              <a:spcBef>
                <a:spcPts val="0"/>
              </a:spcBef>
              <a:spcAft>
                <a:spcPts val="0"/>
              </a:spcAft>
              <a:buSzPts val="1100"/>
              <a:buNone/>
            </a:pPr>
            <a:r>
              <a:rPr lang="it-IT" b="1" noProof="0" dirty="0">
                <a:solidFill>
                  <a:srgbClr val="404040"/>
                </a:solidFill>
              </a:rPr>
              <a:t>Formato:</a:t>
            </a:r>
            <a:r>
              <a:rPr lang="it-IT" noProof="0" dirty="0">
                <a:solidFill>
                  <a:srgbClr val="404040"/>
                </a:solidFill>
              </a:rPr>
              <a:t> riflessione – confronto – condivisione.</a:t>
            </a:r>
            <a:br>
              <a:rPr lang="it-IT" noProof="0" dirty="0">
                <a:solidFill>
                  <a:srgbClr val="404040"/>
                </a:solidFill>
              </a:rPr>
            </a:br>
            <a:r>
              <a:rPr lang="it-IT" b="1" noProof="0" dirty="0">
                <a:solidFill>
                  <a:srgbClr val="404040"/>
                </a:solidFill>
              </a:rPr>
              <a:t>Materiali:</a:t>
            </a:r>
            <a:r>
              <a:rPr lang="it-IT" noProof="0" dirty="0">
                <a:solidFill>
                  <a:srgbClr val="404040"/>
                </a:solidFill>
              </a:rPr>
              <a:t> schede, timer</a:t>
            </a:r>
          </a:p>
          <a:p>
            <a:pPr marL="0" lvl="0" indent="0" algn="l" rtl="0">
              <a:lnSpc>
                <a:spcPct val="115000"/>
              </a:lnSpc>
              <a:spcBef>
                <a:spcPts val="0"/>
              </a:spcBef>
              <a:spcAft>
                <a:spcPts val="0"/>
              </a:spcAft>
              <a:buSzPts val="1100"/>
              <a:buNone/>
            </a:pPr>
            <a:endParaRPr lang="it-IT" noProof="0" dirty="0">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it-IT" b="1" noProof="0" dirty="0">
                <a:solidFill>
                  <a:srgbClr val="404040"/>
                </a:solidFill>
              </a:rPr>
              <a:t>Fase 1: riflessione su un’esperienza pregressa (2 min)</a:t>
            </a:r>
          </a:p>
          <a:p>
            <a:pPr marL="457200" lvl="0" indent="-304800" algn="l" rtl="0">
              <a:lnSpc>
                <a:spcPct val="115000"/>
              </a:lnSpc>
              <a:spcBef>
                <a:spcPts val="0"/>
              </a:spcBef>
              <a:spcAft>
                <a:spcPts val="0"/>
              </a:spcAft>
              <a:buClr>
                <a:srgbClr val="404040"/>
              </a:buClr>
              <a:buSzPts val="1200"/>
              <a:buFont typeface="Calibri"/>
              <a:buChar char="●"/>
            </a:pPr>
            <a:r>
              <a:rPr lang="it-IT" noProof="0" dirty="0">
                <a:solidFill>
                  <a:srgbClr val="404040"/>
                </a:solidFill>
              </a:rPr>
              <a:t>Chiedi alle e ai partecipanti di pensare a una volta in cui hanno notato un problema in classe, hanno provato ad attuare un cambiamento e hanno visto dei risultati. Chiedi loro di riassumere l’esperienza con delle parole chiave </a:t>
            </a:r>
            <a:r>
              <a:rPr lang="it-IT" i="1" noProof="0" dirty="0">
                <a:solidFill>
                  <a:srgbClr val="404040"/>
                </a:solidFill>
              </a:rPr>
              <a:t>⇒ Esempio: "Ho notato che le ragazze non si impegnavano nelle lezioni di debug→ ho chiesto loro di lavorare in coppia→ ho notato un maggiore impegno".</a:t>
            </a:r>
          </a:p>
          <a:p>
            <a:pPr marL="0" lvl="0" indent="0" algn="l" rtl="0">
              <a:lnSpc>
                <a:spcPct val="115000"/>
              </a:lnSpc>
              <a:spcBef>
                <a:spcPts val="1200"/>
              </a:spcBef>
              <a:spcAft>
                <a:spcPts val="0"/>
              </a:spcAft>
              <a:buClr>
                <a:schemeClr val="dk1"/>
              </a:buClr>
              <a:buSzPts val="1100"/>
              <a:buFont typeface="Arial"/>
              <a:buNone/>
            </a:pPr>
            <a:r>
              <a:rPr lang="it-IT" b="1" noProof="0" dirty="0">
                <a:solidFill>
                  <a:srgbClr val="404040"/>
                </a:solidFill>
              </a:rPr>
              <a:t>Fase 2: confronto in coppia (3 min)</a:t>
            </a:r>
          </a:p>
          <a:p>
            <a:pPr marL="457200" lvl="0" indent="-304800" algn="l" rtl="0">
              <a:lnSpc>
                <a:spcPct val="115000"/>
              </a:lnSpc>
              <a:spcBef>
                <a:spcPts val="200"/>
              </a:spcBef>
              <a:spcAft>
                <a:spcPts val="0"/>
              </a:spcAft>
              <a:buClr>
                <a:srgbClr val="404040"/>
              </a:buClr>
              <a:buSzPts val="1200"/>
              <a:buFont typeface="Calibri"/>
              <a:buChar char="●"/>
            </a:pPr>
            <a:r>
              <a:rPr lang="it-IT" noProof="0" dirty="0">
                <a:solidFill>
                  <a:srgbClr val="404040"/>
                </a:solidFill>
              </a:rPr>
              <a:t>Dividi le e i partecipanti in coppie e chiedi loro di condividere le loro esperienze. </a:t>
            </a:r>
          </a:p>
          <a:p>
            <a:pPr marL="0" lvl="0" indent="0" algn="l" rtl="0">
              <a:lnSpc>
                <a:spcPct val="115000"/>
              </a:lnSpc>
              <a:spcBef>
                <a:spcPts val="0"/>
              </a:spcBef>
              <a:spcAft>
                <a:spcPts val="0"/>
              </a:spcAft>
              <a:buNone/>
            </a:pPr>
            <a:r>
              <a:rPr lang="it-IT" noProof="0" dirty="0">
                <a:solidFill>
                  <a:srgbClr val="404040"/>
                </a:solidFill>
              </a:rPr>
              <a:t>Domande guida: </a:t>
            </a:r>
          </a:p>
          <a:p>
            <a:pPr marL="914400" lvl="1" indent="-304800" algn="l" rtl="0">
              <a:lnSpc>
                <a:spcPct val="115000"/>
              </a:lnSpc>
              <a:spcBef>
                <a:spcPts val="300"/>
              </a:spcBef>
              <a:spcAft>
                <a:spcPts val="0"/>
              </a:spcAft>
              <a:buClr>
                <a:srgbClr val="404040"/>
              </a:buClr>
              <a:buSzPts val="1200"/>
              <a:buFont typeface="Calibri"/>
              <a:buChar char="○"/>
            </a:pPr>
            <a:r>
              <a:rPr lang="it-IT" i="1" noProof="0" dirty="0">
                <a:solidFill>
                  <a:srgbClr val="404040"/>
                </a:solidFill>
              </a:rPr>
              <a:t>Come avete identificato il problema?</a:t>
            </a:r>
          </a:p>
          <a:p>
            <a:pPr marL="914400" lvl="1" indent="-304800" algn="l" rtl="0">
              <a:lnSpc>
                <a:spcPct val="115000"/>
              </a:lnSpc>
              <a:spcBef>
                <a:spcPts val="0"/>
              </a:spcBef>
              <a:spcAft>
                <a:spcPts val="0"/>
              </a:spcAft>
              <a:buClr>
                <a:srgbClr val="404040"/>
              </a:buClr>
              <a:buSzPts val="1200"/>
              <a:buFont typeface="Calibri"/>
              <a:buChar char="○"/>
            </a:pPr>
            <a:r>
              <a:rPr lang="it-IT" i="1" noProof="0" dirty="0">
                <a:solidFill>
                  <a:srgbClr val="404040"/>
                </a:solidFill>
              </a:rPr>
              <a:t>Che cosa avete cambiato?</a:t>
            </a:r>
          </a:p>
          <a:p>
            <a:pPr marL="914400" lvl="1" indent="-304800" algn="l" rtl="0">
              <a:lnSpc>
                <a:spcPct val="115000"/>
              </a:lnSpc>
              <a:spcBef>
                <a:spcPts val="0"/>
              </a:spcBef>
              <a:spcAft>
                <a:spcPts val="0"/>
              </a:spcAft>
              <a:buClr>
                <a:srgbClr val="404040"/>
              </a:buClr>
              <a:buSzPts val="1200"/>
              <a:buFont typeface="Calibri"/>
              <a:buChar char="○"/>
            </a:pPr>
            <a:r>
              <a:rPr lang="it-IT" i="1" noProof="0" dirty="0">
                <a:solidFill>
                  <a:srgbClr val="404040"/>
                </a:solidFill>
              </a:rPr>
              <a:t>Come avete capito che ha funzionato o meno?</a:t>
            </a:r>
          </a:p>
          <a:p>
            <a:pPr marL="0" lvl="0" indent="0" algn="l" rtl="0">
              <a:lnSpc>
                <a:spcPct val="115000"/>
              </a:lnSpc>
              <a:spcBef>
                <a:spcPts val="1200"/>
              </a:spcBef>
              <a:spcAft>
                <a:spcPts val="0"/>
              </a:spcAft>
              <a:buClr>
                <a:schemeClr val="dk1"/>
              </a:buClr>
              <a:buSzPts val="1100"/>
              <a:buFont typeface="Arial"/>
              <a:buNone/>
            </a:pPr>
            <a:r>
              <a:rPr lang="it-IT" b="1" noProof="0" dirty="0">
                <a:solidFill>
                  <a:srgbClr val="404040"/>
                </a:solidFill>
              </a:rPr>
              <a:t>Fase 3: definizione collaborativa</a:t>
            </a:r>
          </a:p>
          <a:p>
            <a:pPr marL="457200" lvl="0" indent="-304800" algn="l" rtl="0">
              <a:lnSpc>
                <a:spcPct val="115000"/>
              </a:lnSpc>
              <a:spcBef>
                <a:spcPts val="200"/>
              </a:spcBef>
              <a:spcAft>
                <a:spcPts val="0"/>
              </a:spcAft>
              <a:buClr>
                <a:srgbClr val="404040"/>
              </a:buClr>
              <a:buSzPts val="1200"/>
              <a:buFont typeface="Calibri"/>
              <a:buChar char="●"/>
            </a:pPr>
            <a:r>
              <a:rPr lang="it-IT" noProof="0" dirty="0">
                <a:solidFill>
                  <a:srgbClr val="404040"/>
                </a:solidFill>
              </a:rPr>
              <a:t>Raggruppa i risultati ottenuti alla lavagna in base ai temi emersi. Prima di aprire una discussione, afferma che </a:t>
            </a:r>
            <a:r>
              <a:rPr lang="it-IT" i="1" noProof="0" dirty="0">
                <a:solidFill>
                  <a:srgbClr val="404040"/>
                </a:solidFill>
              </a:rPr>
              <a:t>«tutte e tutti </a:t>
            </a:r>
            <a:r>
              <a:rPr lang="it-IT" noProof="0" dirty="0">
                <a:solidFill>
                  <a:srgbClr val="404040"/>
                </a:solidFill>
              </a:rPr>
              <a:t>hanno </a:t>
            </a:r>
            <a:r>
              <a:rPr lang="it-IT" i="1" noProof="0" dirty="0">
                <a:solidFill>
                  <a:srgbClr val="404040"/>
                </a:solidFill>
              </a:rPr>
              <a:t>notato un problema, hanno agito e riflettuto: questa è la ricerca-azione!".</a:t>
            </a:r>
          </a:p>
          <a:p>
            <a:pPr marL="0" lvl="0" indent="0" algn="l" rtl="0">
              <a:lnSpc>
                <a:spcPct val="115000"/>
              </a:lnSpc>
              <a:spcBef>
                <a:spcPts val="300"/>
              </a:spcBef>
              <a:spcAft>
                <a:spcPts val="0"/>
              </a:spcAft>
              <a:buNone/>
            </a:pPr>
            <a:r>
              <a:rPr lang="it-IT" noProof="0" dirty="0">
                <a:solidFill>
                  <a:srgbClr val="404040"/>
                </a:solidFill>
              </a:rPr>
              <a:t>Su questa base, chiedi alle e ai partecipanti di fornire una definizione concisa di </a:t>
            </a:r>
            <a:r>
              <a:rPr lang="it-IT" i="1" noProof="0" dirty="0">
                <a:solidFill>
                  <a:srgbClr val="404040"/>
                </a:solidFill>
              </a:rPr>
              <a:t>ricerca-azione</a:t>
            </a:r>
            <a:r>
              <a:rPr lang="it-IT" i="0" noProof="0" dirty="0">
                <a:solidFill>
                  <a:srgbClr val="404040"/>
                </a:solidFill>
              </a:rPr>
              <a:t>, ad esempio: </a:t>
            </a:r>
            <a:r>
              <a:rPr lang="it-IT" i="1" noProof="0" dirty="0">
                <a:solidFill>
                  <a:srgbClr val="404040"/>
                </a:solidFill>
              </a:rPr>
              <a:t>«studio condotto dal personale docente sulle proprie classi per testare i cambiamenti, basato su prove e volto a migliorare l'equità e l'apprendimento".</a:t>
            </a:r>
          </a:p>
          <a:p>
            <a:pPr marL="0" lvl="0" indent="0" algn="l" rtl="0">
              <a:lnSpc>
                <a:spcPct val="100000"/>
              </a:lnSpc>
              <a:spcBef>
                <a:spcPts val="1200"/>
              </a:spcBef>
              <a:spcAft>
                <a:spcPts val="0"/>
              </a:spcAft>
              <a:buSzPts val="1400"/>
              <a:buNone/>
            </a:pPr>
            <a:endParaRPr dirty="0"/>
          </a:p>
        </p:txBody>
      </p:sp>
      <p:sp>
        <p:nvSpPr>
          <p:cNvPr id="152" name="Google Shape;152;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466ad0f535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100"/>
              <a:buFont typeface="Arial"/>
              <a:buNone/>
            </a:pPr>
            <a:r>
              <a:rPr lang="it-IT" noProof="0" dirty="0">
                <a:solidFill>
                  <a:srgbClr val="1D1D1B"/>
                </a:solidFill>
              </a:rPr>
              <a:t>Usa questa diapositiva per passare dalle esperienze personali a un discorso più concreto sulla ricerca-azione. </a:t>
            </a:r>
          </a:p>
          <a:p>
            <a:pPr marL="0" lvl="0" indent="0" algn="l" rtl="0">
              <a:lnSpc>
                <a:spcPct val="90000"/>
              </a:lnSpc>
              <a:spcBef>
                <a:spcPts val="1000"/>
              </a:spcBef>
              <a:spcAft>
                <a:spcPts val="0"/>
              </a:spcAft>
              <a:buClr>
                <a:schemeClr val="dk1"/>
              </a:buClr>
              <a:buSzPts val="1100"/>
              <a:buFont typeface="Arial"/>
              <a:buNone/>
            </a:pPr>
            <a:r>
              <a:rPr lang="it-IT" noProof="0" dirty="0">
                <a:solidFill>
                  <a:srgbClr val="1D1D1B"/>
                </a:solidFill>
              </a:rPr>
              <a:t>Prima di tutto, leggi la citazione e spiega che il concetto coincide esattamente con le esperienze condivise nell’attività precedente.</a:t>
            </a:r>
          </a:p>
          <a:p>
            <a:pPr marL="0" lvl="0" indent="0" algn="ctr" rtl="0">
              <a:lnSpc>
                <a:spcPct val="90000"/>
              </a:lnSpc>
              <a:spcBef>
                <a:spcPts val="1000"/>
              </a:spcBef>
              <a:spcAft>
                <a:spcPts val="0"/>
              </a:spcAft>
              <a:buClr>
                <a:schemeClr val="dk1"/>
              </a:buClr>
              <a:buSzPts val="1100"/>
              <a:buFont typeface="Arial"/>
              <a:buNone/>
            </a:pPr>
            <a:r>
              <a:rPr lang="it-IT" noProof="0" dirty="0">
                <a:solidFill>
                  <a:srgbClr val="1D1D1B"/>
                </a:solidFill>
              </a:rPr>
              <a:t>«Una ricerca condotta </a:t>
            </a:r>
            <a:r>
              <a:rPr lang="it-IT" b="1" i="1" noProof="0" dirty="0">
                <a:solidFill>
                  <a:srgbClr val="1D1D1B"/>
                </a:solidFill>
              </a:rPr>
              <a:t>dal </a:t>
            </a:r>
            <a:r>
              <a:rPr lang="it-IT" noProof="0" dirty="0">
                <a:solidFill>
                  <a:srgbClr val="1D1D1B"/>
                </a:solidFill>
              </a:rPr>
              <a:t>personale docente, </a:t>
            </a:r>
            <a:r>
              <a:rPr lang="it-IT" b="1" i="1" noProof="0" dirty="0">
                <a:solidFill>
                  <a:srgbClr val="1D1D1B"/>
                </a:solidFill>
              </a:rPr>
              <a:t>per </a:t>
            </a:r>
            <a:r>
              <a:rPr lang="it-IT" noProof="0" dirty="0">
                <a:solidFill>
                  <a:srgbClr val="1D1D1B"/>
                </a:solidFill>
              </a:rPr>
              <a:t>la classe»</a:t>
            </a:r>
          </a:p>
          <a:p>
            <a:pPr marL="0" lvl="0" indent="0" algn="ctr" rtl="0">
              <a:lnSpc>
                <a:spcPct val="90000"/>
              </a:lnSpc>
              <a:spcBef>
                <a:spcPts val="1000"/>
              </a:spcBef>
              <a:spcAft>
                <a:spcPts val="0"/>
              </a:spcAft>
              <a:buClr>
                <a:schemeClr val="dk1"/>
              </a:buClr>
              <a:buSzPts val="1100"/>
              <a:buFont typeface="Arial"/>
              <a:buNone/>
            </a:pPr>
            <a:endParaRPr lang="it-IT" noProof="0" dirty="0">
              <a:solidFill>
                <a:srgbClr val="1D1D1B"/>
              </a:solidFill>
            </a:endParaRPr>
          </a:p>
          <a:p>
            <a:pPr marL="0" lvl="0" indent="0" algn="l" rtl="0">
              <a:lnSpc>
                <a:spcPct val="90000"/>
              </a:lnSpc>
              <a:spcBef>
                <a:spcPts val="1000"/>
              </a:spcBef>
              <a:spcAft>
                <a:spcPts val="0"/>
              </a:spcAft>
              <a:buNone/>
            </a:pPr>
            <a:r>
              <a:rPr lang="it-IT" noProof="0" dirty="0">
                <a:solidFill>
                  <a:srgbClr val="1D1D1B"/>
                </a:solidFill>
              </a:rPr>
              <a:t>Questa lezione si concentra sulla </a:t>
            </a:r>
            <a:r>
              <a:rPr lang="it-IT" b="1" i="1" noProof="0" dirty="0">
                <a:solidFill>
                  <a:srgbClr val="1D1D1B"/>
                </a:solidFill>
              </a:rPr>
              <a:t>ricerca-azione </a:t>
            </a:r>
            <a:r>
              <a:rPr lang="it-IT" noProof="0" dirty="0">
                <a:solidFill>
                  <a:srgbClr val="1D1D1B"/>
                </a:solidFill>
              </a:rPr>
              <a:t>come metodologia che consente di co-creare dei cambiamenti nelle classi. </a:t>
            </a:r>
          </a:p>
          <a:p>
            <a:pPr marL="0" lvl="0" indent="0" algn="l" rtl="0">
              <a:lnSpc>
                <a:spcPct val="90000"/>
              </a:lnSpc>
              <a:spcBef>
                <a:spcPts val="1000"/>
              </a:spcBef>
              <a:spcAft>
                <a:spcPts val="0"/>
              </a:spcAft>
              <a:buNone/>
            </a:pPr>
            <a:r>
              <a:rPr lang="it-IT" noProof="0" dirty="0">
                <a:solidFill>
                  <a:srgbClr val="1D1D1B"/>
                </a:solidFill>
              </a:rPr>
              <a:t>La </a:t>
            </a:r>
            <a:r>
              <a:rPr lang="it-IT" i="1" noProof="0" dirty="0">
                <a:solidFill>
                  <a:srgbClr val="1D1D1B"/>
                </a:solidFill>
              </a:rPr>
              <a:t>ricerca d'azione </a:t>
            </a:r>
            <a:r>
              <a:rPr lang="it-IT" noProof="0" dirty="0">
                <a:solidFill>
                  <a:srgbClr val="1D1D1B"/>
                </a:solidFill>
              </a:rPr>
              <a:t>è definita come un'</a:t>
            </a:r>
            <a:r>
              <a:rPr lang="it-IT" b="1" noProof="0" dirty="0">
                <a:solidFill>
                  <a:srgbClr val="1D1D1B"/>
                </a:solidFill>
              </a:rPr>
              <a:t>indagine condotta dalle educatrici e dagli educatori nei loro ambienti </a:t>
            </a:r>
            <a:r>
              <a:rPr lang="it-IT" b="0" noProof="0" dirty="0">
                <a:solidFill>
                  <a:srgbClr val="1D1D1B"/>
                </a:solidFill>
              </a:rPr>
              <a:t>per migliorare la </a:t>
            </a:r>
            <a:r>
              <a:rPr lang="it-IT" noProof="0" dirty="0">
                <a:solidFill>
                  <a:srgbClr val="1D1D1B"/>
                </a:solidFill>
              </a:rPr>
              <a:t>pratica didattica e l'apprendimento delle classi (</a:t>
            </a:r>
            <a:r>
              <a:rPr lang="it-IT" noProof="0" dirty="0" err="1">
                <a:solidFill>
                  <a:srgbClr val="1D1D1B"/>
                </a:solidFill>
              </a:rPr>
              <a:t>Metler</a:t>
            </a:r>
            <a:r>
              <a:rPr lang="it-IT" noProof="0" dirty="0">
                <a:solidFill>
                  <a:srgbClr val="1D1D1B"/>
                </a:solidFill>
              </a:rPr>
              <a:t>, 2019).[1] Si tratta di un </a:t>
            </a:r>
            <a:r>
              <a:rPr lang="it-IT" b="1" noProof="0" dirty="0">
                <a:solidFill>
                  <a:srgbClr val="1D1D1B"/>
                </a:solidFill>
              </a:rPr>
              <a:t>processo riflessivo </a:t>
            </a:r>
            <a:r>
              <a:rPr lang="it-IT" noProof="0" dirty="0">
                <a:solidFill>
                  <a:srgbClr val="1D1D1B"/>
                </a:solidFill>
              </a:rPr>
              <a:t>e </a:t>
            </a:r>
            <a:r>
              <a:rPr lang="it-IT" b="1" noProof="0" dirty="0">
                <a:solidFill>
                  <a:srgbClr val="1D1D1B"/>
                </a:solidFill>
              </a:rPr>
              <a:t>iterativo </a:t>
            </a:r>
            <a:r>
              <a:rPr lang="it-IT" noProof="0" dirty="0">
                <a:solidFill>
                  <a:srgbClr val="1D1D1B"/>
                </a:solidFill>
              </a:rPr>
              <a:t>in cui il personale docente analizza le sfide della classe, attua soluzioni e ne valuta l’impatto.</a:t>
            </a:r>
          </a:p>
          <a:p>
            <a:pPr marL="0" lvl="0" indent="0" algn="l" rtl="0">
              <a:lnSpc>
                <a:spcPct val="90000"/>
              </a:lnSpc>
              <a:spcBef>
                <a:spcPts val="1000"/>
              </a:spcBef>
              <a:spcAft>
                <a:spcPts val="0"/>
              </a:spcAft>
              <a:buNone/>
            </a:pPr>
            <a:endParaRPr lang="it-IT" noProof="0" dirty="0">
              <a:solidFill>
                <a:srgbClr val="1D1D1B"/>
              </a:solidFill>
            </a:endParaRPr>
          </a:p>
          <a:p>
            <a:pPr marL="0" lvl="0" indent="0" algn="l" rtl="0">
              <a:lnSpc>
                <a:spcPct val="90000"/>
              </a:lnSpc>
              <a:spcBef>
                <a:spcPts val="1000"/>
              </a:spcBef>
              <a:spcAft>
                <a:spcPts val="0"/>
              </a:spcAft>
              <a:buNone/>
            </a:pPr>
            <a:r>
              <a:rPr lang="it-IT" noProof="0" dirty="0">
                <a:solidFill>
                  <a:srgbClr val="1D1D1B"/>
                </a:solidFill>
              </a:rPr>
              <a:t>Un numero crescente di professioniste/i dell'educazione ha abbracciato la </a:t>
            </a:r>
            <a:r>
              <a:rPr lang="it-IT" i="1" noProof="0" dirty="0">
                <a:solidFill>
                  <a:srgbClr val="1D1D1B"/>
                </a:solidFill>
              </a:rPr>
              <a:t>ricerca-azione</a:t>
            </a:r>
            <a:r>
              <a:rPr lang="it-IT" noProof="0" dirty="0">
                <a:solidFill>
                  <a:srgbClr val="1D1D1B"/>
                </a:solidFill>
              </a:rPr>
              <a:t> come modello valido per modificare e migliorare la propria  metodologia didattica e, quindi, crescere professionalmente, autovalutarsi e assumersi la responsabilità delle proprie azioni. In questo modo, il corpo docente diventa parte attiva del cambiamento, che si traduce in un migliore ambiente scolastico e un migliore apprendimento.</a:t>
            </a:r>
          </a:p>
          <a:p>
            <a:pPr marL="0" lvl="0" indent="0" algn="l" rtl="0">
              <a:lnSpc>
                <a:spcPct val="90000"/>
              </a:lnSpc>
              <a:spcBef>
                <a:spcPts val="1000"/>
              </a:spcBef>
              <a:spcAft>
                <a:spcPts val="0"/>
              </a:spcAft>
              <a:buClr>
                <a:schemeClr val="dk1"/>
              </a:buClr>
              <a:buSzPts val="1100"/>
              <a:buFont typeface="Arial"/>
              <a:buNone/>
            </a:pPr>
            <a:endParaRPr lang="it-IT" noProof="0" dirty="0">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dirty="0"/>
              <a:t>[1]</a:t>
            </a:r>
            <a:r>
              <a:rPr lang="en-US" dirty="0">
                <a:latin typeface="Arial"/>
                <a:ea typeface="Arial"/>
                <a:cs typeface="Arial"/>
                <a:sym typeface="Arial"/>
              </a:rPr>
              <a:t> </a:t>
            </a:r>
            <a:r>
              <a:rPr lang="en-US" dirty="0" err="1">
                <a:latin typeface="Arial"/>
                <a:ea typeface="Arial"/>
                <a:cs typeface="Arial"/>
                <a:sym typeface="Arial"/>
              </a:rPr>
              <a:t>Mertler</a:t>
            </a:r>
            <a:r>
              <a:rPr lang="en-US" dirty="0">
                <a:latin typeface="Arial"/>
                <a:ea typeface="Arial"/>
                <a:cs typeface="Arial"/>
                <a:sym typeface="Arial"/>
              </a:rPr>
              <a:t>, C. A. (2019). Action research: Improving schools and empowering educators (6th ed.). SAGE Publications.</a:t>
            </a:r>
            <a:r>
              <a:rPr lang="en-US" dirty="0">
                <a:uFill>
                  <a:noFill/>
                </a:uFill>
                <a:latin typeface="Arial"/>
                <a:ea typeface="Arial"/>
                <a:cs typeface="Arial"/>
                <a:sym typeface="Arial"/>
                <a:hlinkClick r:id="rId3"/>
              </a:rPr>
              <a:t> </a:t>
            </a:r>
            <a:r>
              <a:rPr lang="en-US" u="sng" dirty="0">
                <a:solidFill>
                  <a:srgbClr val="16C45B"/>
                </a:solidFill>
                <a:latin typeface="Arial"/>
                <a:ea typeface="Arial"/>
                <a:cs typeface="Arial"/>
                <a:sym typeface="Arial"/>
                <a:hlinkClick r:id="rId3">
                  <a:extLst>
                    <a:ext uri="{A12FA001-AC4F-418D-AE19-62706E023703}">
                      <ahyp:hlinkClr xmlns:ahyp="http://schemas.microsoft.com/office/drawing/2018/hyperlinkcolor" val="tx"/>
                    </a:ext>
                  </a:extLst>
                </a:hlinkClick>
              </a:rPr>
              <a:t>https://books.google.it/books?id=aXyfDwAAQBAJ</a:t>
            </a:r>
            <a:endParaRPr dirty="0">
              <a:solidFill>
                <a:srgbClr val="2B454E"/>
              </a:solidFill>
            </a:endParaRPr>
          </a:p>
          <a:p>
            <a:pPr marL="0" lvl="0" indent="0" algn="l" rtl="0">
              <a:lnSpc>
                <a:spcPct val="100000"/>
              </a:lnSpc>
              <a:spcBef>
                <a:spcPts val="1200"/>
              </a:spcBef>
              <a:spcAft>
                <a:spcPts val="0"/>
              </a:spcAft>
              <a:buSzPts val="1400"/>
              <a:buNone/>
            </a:pPr>
            <a:endParaRPr dirty="0"/>
          </a:p>
        </p:txBody>
      </p:sp>
      <p:sp>
        <p:nvSpPr>
          <p:cNvPr id="159" name="Google Shape;159;g3466ad0f535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43c85d3a64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it-IT" noProof="0" dirty="0">
                <a:solidFill>
                  <a:srgbClr val="1D1D1B"/>
                </a:solidFill>
              </a:rPr>
              <a:t>Questa diapositiva fornisce una breve panoramica dell’evoluzione storica della </a:t>
            </a:r>
            <a:r>
              <a:rPr lang="it-IT" i="1" noProof="0" dirty="0">
                <a:solidFill>
                  <a:srgbClr val="1D1D1B"/>
                </a:solidFill>
              </a:rPr>
              <a:t>ricerca-azione. </a:t>
            </a:r>
          </a:p>
          <a:p>
            <a:pPr marL="0" lvl="0" indent="0" algn="l" rtl="0">
              <a:lnSpc>
                <a:spcPct val="100000"/>
              </a:lnSpc>
              <a:spcBef>
                <a:spcPts val="1200"/>
              </a:spcBef>
              <a:spcAft>
                <a:spcPts val="0"/>
              </a:spcAft>
              <a:buSzPts val="1400"/>
              <a:buNone/>
            </a:pPr>
            <a:endParaRPr lang="it-IT" noProof="0" dirty="0">
              <a:solidFill>
                <a:srgbClr val="1D1D1B"/>
              </a:solidFill>
            </a:endParaRPr>
          </a:p>
          <a:p>
            <a:pPr marL="0" lvl="0" indent="0" algn="l" rtl="0">
              <a:lnSpc>
                <a:spcPct val="100000"/>
              </a:lnSpc>
              <a:spcBef>
                <a:spcPts val="1200"/>
              </a:spcBef>
              <a:spcAft>
                <a:spcPts val="0"/>
              </a:spcAft>
              <a:buSzPts val="1400"/>
              <a:buNone/>
            </a:pPr>
            <a:r>
              <a:rPr lang="it-IT" noProof="0" dirty="0">
                <a:solidFill>
                  <a:srgbClr val="1D1D1B"/>
                </a:solidFill>
              </a:rPr>
              <a:t>L'uso della </a:t>
            </a:r>
            <a:r>
              <a:rPr lang="it-IT" i="1" noProof="0" dirty="0">
                <a:solidFill>
                  <a:srgbClr val="1D1D1B"/>
                </a:solidFill>
              </a:rPr>
              <a:t>ricerca-azione</a:t>
            </a:r>
            <a:r>
              <a:rPr lang="it-IT" noProof="0" dirty="0">
                <a:solidFill>
                  <a:srgbClr val="1D1D1B"/>
                </a:solidFill>
              </a:rPr>
              <a:t> nel progetto TINKER si basa su una ricca tradizione storica che unisce giustizia sociale, responsabilizzazione del corpo docente e risoluzione iterativa dei problemi.</a:t>
            </a:r>
          </a:p>
          <a:p>
            <a:pPr marL="0" lvl="0" indent="0" algn="l" rtl="0">
              <a:lnSpc>
                <a:spcPct val="100000"/>
              </a:lnSpc>
              <a:spcBef>
                <a:spcPts val="1200"/>
              </a:spcBef>
              <a:spcAft>
                <a:spcPts val="0"/>
              </a:spcAft>
              <a:buSzPts val="1400"/>
              <a:buNone/>
            </a:pPr>
            <a:endParaRPr lang="it-IT" noProof="0" dirty="0">
              <a:solidFill>
                <a:srgbClr val="1D1D1B"/>
              </a:solidFill>
            </a:endParaRPr>
          </a:p>
          <a:p>
            <a:pPr marL="0" lvl="0" indent="0" algn="l" rtl="0">
              <a:lnSpc>
                <a:spcPct val="100000"/>
              </a:lnSpc>
              <a:spcBef>
                <a:spcPts val="1200"/>
              </a:spcBef>
              <a:spcAft>
                <a:spcPts val="0"/>
              </a:spcAft>
              <a:buSzPts val="1400"/>
              <a:buNone/>
            </a:pPr>
            <a:r>
              <a:rPr lang="it-IT" noProof="0" dirty="0">
                <a:solidFill>
                  <a:srgbClr val="1D1D1B"/>
                </a:solidFill>
              </a:rPr>
              <a:t>Immagine 1: la </a:t>
            </a:r>
            <a:r>
              <a:rPr lang="it-IT" i="1" noProof="0" dirty="0">
                <a:solidFill>
                  <a:srgbClr val="1D1D1B"/>
                </a:solidFill>
              </a:rPr>
              <a:t>ricerca-azione</a:t>
            </a:r>
            <a:r>
              <a:rPr lang="it-IT" noProof="0" dirty="0">
                <a:solidFill>
                  <a:srgbClr val="1D1D1B"/>
                </a:solidFill>
              </a:rPr>
              <a:t> nasce negli anni ‘40 dal lavoro di Kurt Lewis come metodo ciclico per affrontare le disuguaglianze della società e viene poi adottata dalle educatrici e dagli educatori per democratizzare l'indagine in classe.</a:t>
            </a:r>
          </a:p>
          <a:p>
            <a:pPr marL="0" lvl="0" indent="0" algn="l" rtl="0">
              <a:lnSpc>
                <a:spcPct val="100000"/>
              </a:lnSpc>
              <a:spcBef>
                <a:spcPts val="1200"/>
              </a:spcBef>
              <a:spcAft>
                <a:spcPts val="0"/>
              </a:spcAft>
              <a:buSzPts val="1400"/>
              <a:buNone/>
            </a:pPr>
            <a:endParaRPr lang="it-IT" noProof="0" dirty="0">
              <a:solidFill>
                <a:srgbClr val="1D1D1B"/>
              </a:solidFill>
            </a:endParaRPr>
          </a:p>
          <a:p>
            <a:pPr marL="0" lvl="0" indent="0" algn="l" rtl="0">
              <a:lnSpc>
                <a:spcPct val="100000"/>
              </a:lnSpc>
              <a:spcBef>
                <a:spcPts val="1200"/>
              </a:spcBef>
              <a:spcAft>
                <a:spcPts val="0"/>
              </a:spcAft>
              <a:buSzPts val="1400"/>
              <a:buNone/>
            </a:pPr>
            <a:r>
              <a:rPr lang="it-IT" noProof="0" dirty="0">
                <a:solidFill>
                  <a:srgbClr val="1D1D1B"/>
                </a:solidFill>
              </a:rPr>
              <a:t>Immagine 2: il movimento della pedagogia critica degli anni '70, guidato da Paulo Freire, sposta il focus della </a:t>
            </a:r>
            <a:r>
              <a:rPr lang="it-IT" i="1" noProof="0" dirty="0">
                <a:solidFill>
                  <a:srgbClr val="1D1D1B"/>
                </a:solidFill>
              </a:rPr>
              <a:t>ricerca-azione</a:t>
            </a:r>
            <a:r>
              <a:rPr lang="it-IT" noProof="0" dirty="0">
                <a:solidFill>
                  <a:srgbClr val="1D1D1B"/>
                </a:solidFill>
              </a:rPr>
              <a:t> sulla co-creazione con le comunità emarginate, un principio centrale per l'obiettivo di TINKER di affrontare le disparità di genere nella didattica dell’informatica. </a:t>
            </a:r>
          </a:p>
          <a:p>
            <a:pPr marL="0" lvl="0" indent="0" algn="l" rtl="0">
              <a:lnSpc>
                <a:spcPct val="100000"/>
              </a:lnSpc>
              <a:spcBef>
                <a:spcPts val="1200"/>
              </a:spcBef>
              <a:spcAft>
                <a:spcPts val="0"/>
              </a:spcAft>
              <a:buSzPts val="1400"/>
              <a:buNone/>
            </a:pPr>
            <a:endParaRPr lang="it-IT" noProof="0" dirty="0">
              <a:solidFill>
                <a:srgbClr val="1D1D1B"/>
              </a:solidFill>
            </a:endParaRPr>
          </a:p>
          <a:p>
            <a:pPr marL="0" lvl="0" indent="0" algn="l" rtl="0">
              <a:lnSpc>
                <a:spcPct val="100000"/>
              </a:lnSpc>
              <a:spcBef>
                <a:spcPts val="1200"/>
              </a:spcBef>
              <a:spcAft>
                <a:spcPts val="0"/>
              </a:spcAft>
              <a:buSzPts val="1400"/>
              <a:buNone/>
            </a:pPr>
            <a:r>
              <a:rPr lang="it-IT" noProof="0" dirty="0">
                <a:solidFill>
                  <a:srgbClr val="1D1D1B"/>
                </a:solidFill>
              </a:rPr>
              <a:t>Immagine 3: negli anni '80-'90, la </a:t>
            </a:r>
            <a:r>
              <a:rPr lang="it-IT" i="1" noProof="0" dirty="0">
                <a:solidFill>
                  <a:srgbClr val="1D1D1B"/>
                </a:solidFill>
              </a:rPr>
              <a:t>ricerca-azione</a:t>
            </a:r>
            <a:r>
              <a:rPr lang="it-IT" noProof="0" dirty="0">
                <a:solidFill>
                  <a:srgbClr val="1D1D1B"/>
                </a:solidFill>
              </a:rPr>
              <a:t> diventa uno strumento per la riforma scolastica guidata dal corpo docente (</a:t>
            </a:r>
            <a:r>
              <a:rPr lang="it-IT" noProof="0" dirty="0" err="1">
                <a:solidFill>
                  <a:srgbClr val="1D1D1B"/>
                </a:solidFill>
              </a:rPr>
              <a:t>Kemmis</a:t>
            </a:r>
            <a:r>
              <a:rPr lang="it-IT" noProof="0" dirty="0">
                <a:solidFill>
                  <a:srgbClr val="1D1D1B"/>
                </a:solidFill>
              </a:rPr>
              <a:t> &amp; </a:t>
            </a:r>
            <a:r>
              <a:rPr lang="it-IT" noProof="0" dirty="0" err="1">
                <a:solidFill>
                  <a:srgbClr val="1D1D1B"/>
                </a:solidFill>
              </a:rPr>
              <a:t>McTaggart</a:t>
            </a:r>
            <a:r>
              <a:rPr lang="it-IT" noProof="0" dirty="0">
                <a:solidFill>
                  <a:srgbClr val="1D1D1B"/>
                </a:solidFill>
              </a:rPr>
              <a:t>), basato su soluzioni specifiche adattate al contesto e alle esigenze della classe.</a:t>
            </a:r>
          </a:p>
          <a:p>
            <a:pPr marL="0" lvl="0" indent="0" algn="l" rtl="0">
              <a:lnSpc>
                <a:spcPct val="100000"/>
              </a:lnSpc>
              <a:spcBef>
                <a:spcPts val="1200"/>
              </a:spcBef>
              <a:spcAft>
                <a:spcPts val="0"/>
              </a:spcAft>
              <a:buSzPts val="1400"/>
              <a:buNone/>
            </a:pPr>
            <a:endParaRPr lang="it-IT" noProof="0" dirty="0">
              <a:solidFill>
                <a:srgbClr val="1D1D1B"/>
              </a:solidFill>
            </a:endParaRPr>
          </a:p>
          <a:p>
            <a:pPr marL="0" lvl="0" indent="0" algn="l" rtl="0">
              <a:lnSpc>
                <a:spcPct val="100000"/>
              </a:lnSpc>
              <a:spcBef>
                <a:spcPts val="1200"/>
              </a:spcBef>
              <a:spcAft>
                <a:spcPts val="0"/>
              </a:spcAft>
              <a:buSzPts val="1400"/>
              <a:buNone/>
            </a:pPr>
            <a:r>
              <a:rPr lang="it-IT" noProof="0" dirty="0">
                <a:solidFill>
                  <a:srgbClr val="1D1D1B"/>
                </a:solidFill>
              </a:rPr>
              <a:t>Immagine 4: alla fine degli anni ’90, il lavoro di Bridget </a:t>
            </a:r>
            <a:r>
              <a:rPr lang="it-IT" noProof="0" dirty="0" err="1">
                <a:solidFill>
                  <a:srgbClr val="1D1D1B"/>
                </a:solidFill>
              </a:rPr>
              <a:t>Somekh</a:t>
            </a:r>
            <a:r>
              <a:rPr lang="it-IT" noProof="0" dirty="0">
                <a:solidFill>
                  <a:srgbClr val="1D1D1B"/>
                </a:solidFill>
              </a:rPr>
              <a:t> dimostra come la </a:t>
            </a:r>
            <a:r>
              <a:rPr lang="it-IT" i="1" noProof="0" dirty="0">
                <a:solidFill>
                  <a:srgbClr val="1D1D1B"/>
                </a:solidFill>
              </a:rPr>
              <a:t>ricerca-azione</a:t>
            </a:r>
            <a:r>
              <a:rPr lang="it-IT" noProof="0" dirty="0">
                <a:solidFill>
                  <a:srgbClr val="1D1D1B"/>
                </a:solidFill>
              </a:rPr>
              <a:t> collaborativa sulle disuguaglianze digitali e la riprogettazione degli strumenti insieme alle classi possa supportare lo sviluppo di competenze informatiche (approccio precursore di TINKER).</a:t>
            </a:r>
          </a:p>
          <a:p>
            <a:pPr marL="0" lvl="0" indent="0" algn="l" rtl="0">
              <a:lnSpc>
                <a:spcPct val="100000"/>
              </a:lnSpc>
              <a:spcBef>
                <a:spcPts val="1200"/>
              </a:spcBef>
              <a:spcAft>
                <a:spcPts val="0"/>
              </a:spcAft>
              <a:buSzPts val="1400"/>
              <a:buNone/>
            </a:pPr>
            <a:endParaRPr lang="it-IT" noProof="0" dirty="0">
              <a:solidFill>
                <a:srgbClr val="1D1D1B"/>
              </a:solidFill>
            </a:endParaRPr>
          </a:p>
          <a:p>
            <a:pPr marL="0" lvl="0" indent="0" algn="l" rtl="0">
              <a:lnSpc>
                <a:spcPct val="100000"/>
              </a:lnSpc>
              <a:spcBef>
                <a:spcPts val="1200"/>
              </a:spcBef>
              <a:spcAft>
                <a:spcPts val="0"/>
              </a:spcAft>
              <a:buSzPts val="1400"/>
              <a:buNone/>
            </a:pPr>
            <a:r>
              <a:rPr lang="it-IT" noProof="0" dirty="0">
                <a:solidFill>
                  <a:srgbClr val="1D1D1B"/>
                </a:solidFill>
              </a:rPr>
              <a:t>Immagine 5: oggi, TINKER si basa su questa eredità e inquadra il personale docente come ricercatore che identifica e smantella le barriere sistemiche (es. la progettazione di compiti di genere, le carenze di risorse) attraverso interventi basati sull'evidenza. Il ciclo di </a:t>
            </a:r>
            <a:r>
              <a:rPr lang="it-IT" i="1" noProof="0" dirty="0">
                <a:solidFill>
                  <a:srgbClr val="1D1D1B"/>
                </a:solidFill>
              </a:rPr>
              <a:t>ricerca-azione</a:t>
            </a:r>
            <a:r>
              <a:rPr lang="it-IT" noProof="0" dirty="0">
                <a:solidFill>
                  <a:srgbClr val="1D1D1B"/>
                </a:solidFill>
              </a:rPr>
              <a:t> in 5 fasi elaborato dal progetto rispecchia il modello originale di Lewin e integra al contempo le moderne lenti di equità intersezionale, includendo non solo il genere ma anche razza, classe e abilità. Storicamente, la forza della </a:t>
            </a:r>
            <a:r>
              <a:rPr lang="it-IT" i="1" noProof="0" dirty="0">
                <a:solidFill>
                  <a:srgbClr val="1D1D1B"/>
                </a:solidFill>
              </a:rPr>
              <a:t>ricerca-azione</a:t>
            </a:r>
            <a:r>
              <a:rPr lang="it-IT" noProof="0" dirty="0">
                <a:solidFill>
                  <a:srgbClr val="1D1D1B"/>
                </a:solidFill>
              </a:rPr>
              <a:t> risiede nella sua adattabilità, una caratteristica che TINKER sfrutta per trasformare la didattica dell’informatica in Europa.</a:t>
            </a:r>
          </a:p>
        </p:txBody>
      </p:sp>
      <p:sp>
        <p:nvSpPr>
          <p:cNvPr id="168" name="Google Shape;168;g343c85d3a6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1000"/>
              </a:spcAft>
              <a:buClr>
                <a:schemeClr val="dk1"/>
              </a:buClr>
              <a:buSzPts val="1100"/>
              <a:buFont typeface="Arial"/>
              <a:buNone/>
            </a:pPr>
            <a:r>
              <a:rPr lang="it-IT" noProof="0" dirty="0"/>
              <a:t>Chiedi alle e ai partecipanti di guardare il video. Puoi impostare i sottotitoli nella lingua madre desiderata.</a:t>
            </a:r>
          </a:p>
        </p:txBody>
      </p:sp>
      <p:sp>
        <p:nvSpPr>
          <p:cNvPr id="185" name="Google Shape;185;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343c85d3a64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it-IT" noProof="0" dirty="0"/>
              <a:t>Questa diapositiva ha lo scopo di introdurre le 5 fasi del ciclo di </a:t>
            </a:r>
            <a:r>
              <a:rPr lang="it-IT" i="1" noProof="0" dirty="0"/>
              <a:t>ricerca-azione.</a:t>
            </a:r>
          </a:p>
          <a:p>
            <a:pPr marL="0" lvl="0" indent="0" algn="l" rtl="0">
              <a:lnSpc>
                <a:spcPct val="100000"/>
              </a:lnSpc>
              <a:spcBef>
                <a:spcPts val="1000"/>
              </a:spcBef>
              <a:spcAft>
                <a:spcPts val="0"/>
              </a:spcAft>
              <a:buClr>
                <a:schemeClr val="dk1"/>
              </a:buClr>
              <a:buSzPts val="1100"/>
              <a:buFont typeface="Arial"/>
              <a:buNone/>
            </a:pPr>
            <a:endParaRPr lang="it-IT" noProof="0" dirty="0"/>
          </a:p>
          <a:p>
            <a:pPr marL="457200" lvl="0" indent="-317500" algn="l" rtl="0">
              <a:lnSpc>
                <a:spcPct val="100000"/>
              </a:lnSpc>
              <a:spcBef>
                <a:spcPts val="1000"/>
              </a:spcBef>
              <a:spcAft>
                <a:spcPts val="0"/>
              </a:spcAft>
              <a:buClr>
                <a:schemeClr val="dk1"/>
              </a:buClr>
              <a:buSzPts val="1400"/>
              <a:buAutoNum type="arabicPeriod"/>
            </a:pPr>
            <a:r>
              <a:rPr lang="it-IT" noProof="0" dirty="0"/>
              <a:t>Identificazione: individuare un problema specifico e osservabile affrontato in classe, concentrandosi sugli aspetti gestibili e sotto controllo, come lo scarso impegno durante il lavoro di gruppo o il mancato completamento dei compiti a casa. Per definizione il problema in modo chiaro è possibile utilizzare prove come campioni di lavoro della classe, dati di valutazione o aneddoti personali. Si consiglia di evitare le generalizzazioni e restringere il più possibile il campo.</a:t>
            </a:r>
          </a:p>
          <a:p>
            <a:pPr marL="457200" lvl="0" indent="-317500" algn="l" rtl="0">
              <a:lnSpc>
                <a:spcPct val="100000"/>
              </a:lnSpc>
              <a:spcBef>
                <a:spcPts val="0"/>
              </a:spcBef>
              <a:spcAft>
                <a:spcPts val="0"/>
              </a:spcAft>
              <a:buClr>
                <a:schemeClr val="dk1"/>
              </a:buClr>
              <a:buSzPts val="1400"/>
              <a:buFont typeface="Calibri"/>
              <a:buAutoNum type="arabicPeriod"/>
            </a:pPr>
            <a:r>
              <a:rPr lang="it-IT" noProof="0" dirty="0"/>
              <a:t>Pianificazione: una volta identificato il problema, è necessario individuare le strategie di ricerca per risolverlo prendendo in considerazione cambiamenti piccoli e gestibili, come il lavoro in coppia per aumentare la partecipazione o l'uso di supporti visivi per spiegare concetti complessi. È inoltre necessario delineare le modalità di attuazione della strategia, le risorse necessarie e il metodo di valutazione dell’efficacia (ad esempio, monitoraggio dei contributi verbali o scritti).</a:t>
            </a:r>
          </a:p>
          <a:p>
            <a:pPr marL="457200" lvl="0" indent="-317500" algn="l" rtl="0">
              <a:lnSpc>
                <a:spcPct val="100000"/>
              </a:lnSpc>
              <a:spcBef>
                <a:spcPts val="0"/>
              </a:spcBef>
              <a:spcAft>
                <a:spcPts val="0"/>
              </a:spcAft>
              <a:buClr>
                <a:schemeClr val="dk1"/>
              </a:buClr>
              <a:buSzPts val="1400"/>
              <a:buFont typeface="Calibri"/>
              <a:buAutoNum type="arabicPeriod"/>
            </a:pPr>
            <a:r>
              <a:rPr lang="it-IT" noProof="0" dirty="0"/>
              <a:t>Azione: questa fase consiste nell’attuare la strategia con flessibilità e nel documentare il processo specificando cosa funziona, cosa non funziona e qualsiasi modifica apportata in corso d’opera. Ad esempio, se durante il feedback tra pari qualcuno ha difficoltà con le critiche costruttive, è possibile fare degli esempi prima della sessione successiva. L'obiettivo è testare il cambiamento in modo sistematico, non «perfetto».</a:t>
            </a:r>
          </a:p>
          <a:p>
            <a:pPr marL="457200" lvl="0" indent="-317500" algn="l" rtl="0">
              <a:lnSpc>
                <a:spcPct val="100000"/>
              </a:lnSpc>
              <a:spcBef>
                <a:spcPts val="0"/>
              </a:spcBef>
              <a:spcAft>
                <a:spcPts val="0"/>
              </a:spcAft>
              <a:buClr>
                <a:schemeClr val="dk1"/>
              </a:buClr>
              <a:buSzPts val="1400"/>
              <a:buFont typeface="Calibri"/>
              <a:buAutoNum type="arabicPeriod"/>
            </a:pPr>
            <a:r>
              <a:rPr lang="it-IT" noProof="0" dirty="0"/>
              <a:t>Osservazione: raccogliere prove per valutare l'impatto dell'intervento, utilizzando dati quantitativi (es. punteggi dei quiz, livelli di partecipazione) e qualitativi (es. riflessioni e osservazioni). È poi necessario confrontare i risultati con i dati di base per identificare eventuali tendenze o schemi. Per esempio, nel caso di una nuova disposizione dei posti a sedere, si potrebbe verificare se le interruzioni della lezione sono diminuite o se determinate persone mostrano maggiore impegno.</a:t>
            </a:r>
          </a:p>
          <a:p>
            <a:pPr marL="457200" lvl="0" indent="-317500" algn="l" rtl="0">
              <a:lnSpc>
                <a:spcPct val="100000"/>
              </a:lnSpc>
              <a:spcBef>
                <a:spcPts val="0"/>
              </a:spcBef>
              <a:spcAft>
                <a:spcPts val="0"/>
              </a:spcAft>
              <a:buClr>
                <a:schemeClr val="dk1"/>
              </a:buClr>
              <a:buSzPts val="1400"/>
              <a:buFont typeface="Calibri"/>
              <a:buAutoNum type="arabicPeriod"/>
            </a:pPr>
            <a:r>
              <a:rPr lang="it-IT" noProof="0" dirty="0"/>
              <a:t>Riflessione e reazione: analizzare i dati per determinare se il cambiamento è stato efficace, equo e sostenibile. Ha risolto il problema iniziale? Ci sono stati esiti indesiderati? In base ai risultati, è necessario decidere se adottare la strategia, adattarla o abbandonarla. La riflessione potrebbe rivelare, ad esempio, che mentre la partecipazione è aumentata, continuano a intervenire di più sempre le stesse persone, il che suggerisce di rivedere l’approccio relativo allo scambio dei ruoli.</a:t>
            </a:r>
          </a:p>
        </p:txBody>
      </p:sp>
      <p:sp>
        <p:nvSpPr>
          <p:cNvPr id="193" name="Google Shape;193;g343c85d3a64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09"/>
        <p:cNvGrpSpPr/>
        <p:nvPr/>
      </p:nvGrpSpPr>
      <p:grpSpPr>
        <a:xfrm>
          <a:off x="0" y="0"/>
          <a:ext cx="0" cy="0"/>
          <a:chOff x="0" y="0"/>
          <a:chExt cx="0" cy="0"/>
        </a:xfrm>
      </p:grpSpPr>
      <p:sp>
        <p:nvSpPr>
          <p:cNvPr id="110" name="Google Shape;110;g35773dd4fde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1" name="Google Shape;111;g35773dd4fde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112" name="Google Shape;112;g35773dd4fde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13" name="Google Shape;113;g35773dd4fde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4" name="Google Shape;114;g35773dd4fde_0_63"/>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115" name="Google Shape;115;g35773dd4fde_0_63"/>
          <p:cNvGrpSpPr/>
          <p:nvPr/>
        </p:nvGrpSpPr>
        <p:grpSpPr>
          <a:xfrm>
            <a:off x="2179811" y="4729766"/>
            <a:ext cx="7832078" cy="1110328"/>
            <a:chOff x="2179603" y="4888792"/>
            <a:chExt cx="7798544" cy="1110328"/>
          </a:xfrm>
        </p:grpSpPr>
        <p:pic>
          <p:nvPicPr>
            <p:cNvPr id="116" name="Google Shape;116;g35773dd4fde_0_63"/>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117" name="Google Shape;117;g35773dd4fde_0_63"/>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118" name="Google Shape;118;g35773dd4fde_0_63"/>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119" name="Google Shape;119;g35773dd4fde_0_63"/>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120" name="Google Shape;120;g35773dd4fde_0_63"/>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121" name="Google Shape;121;g35773dd4fde_0_63"/>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122" name="Google Shape;122;g35773dd4fde_0_63"/>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123" name="Google Shape;123;g35773dd4fde_0_63"/>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124" name="Google Shape;124;g35773dd4fde_0_63"/>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125" name="Google Shape;125;g35773dd4fde_0_63"/>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34"/>
        <p:cNvGrpSpPr/>
        <p:nvPr/>
      </p:nvGrpSpPr>
      <p:grpSpPr>
        <a:xfrm>
          <a:off x="0" y="0"/>
          <a:ext cx="0" cy="0"/>
          <a:chOff x="0" y="0"/>
          <a:chExt cx="0" cy="0"/>
        </a:xfrm>
      </p:grpSpPr>
      <p:sp>
        <p:nvSpPr>
          <p:cNvPr id="35" name="Google Shape;35;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l="9996" t="21988" r="6842" b="5544"/>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l="6519" t="2905" r="6458"/>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54"/>
        <p:cNvGrpSpPr/>
        <p:nvPr/>
      </p:nvGrpSpPr>
      <p:grpSpPr>
        <a:xfrm>
          <a:off x="0" y="0"/>
          <a:ext cx="0" cy="0"/>
          <a:chOff x="0" y="0"/>
          <a:chExt cx="0" cy="0"/>
        </a:xfrm>
      </p:grpSpPr>
      <p:sp>
        <p:nvSpPr>
          <p:cNvPr id="55" name="Google Shape;55;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1"/>
        <p:cNvGrpSpPr/>
        <p:nvPr/>
      </p:nvGrpSpPr>
      <p:grpSpPr>
        <a:xfrm>
          <a:off x="0" y="0"/>
          <a:ext cx="0" cy="0"/>
          <a:chOff x="0" y="0"/>
          <a:chExt cx="0" cy="0"/>
        </a:xfrm>
      </p:grpSpPr>
      <p:sp>
        <p:nvSpPr>
          <p:cNvPr id="62" name="Google Shape;62;g3556aa43270_0_38"/>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3" name="Google Shape;63;g3556aa43270_0_38"/>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4" name="Google Shape;64;g3556aa43270_0_38"/>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5" name="Google Shape;65;g3556aa43270_0_38"/>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66" name="Google Shape;66;g3556aa43270_0_38"/>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67" name="Google Shape;67;g3556aa43270_0_38"/>
          <p:cNvGrpSpPr/>
          <p:nvPr/>
        </p:nvGrpSpPr>
        <p:grpSpPr>
          <a:xfrm>
            <a:off x="2179811" y="4729766"/>
            <a:ext cx="7832078" cy="1110328"/>
            <a:chOff x="2179603" y="4888792"/>
            <a:chExt cx="7798544" cy="1110328"/>
          </a:xfrm>
        </p:grpSpPr>
        <p:pic>
          <p:nvPicPr>
            <p:cNvPr id="68" name="Google Shape;68;g3556aa43270_0_38"/>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69" name="Google Shape;69;g3556aa43270_0_38"/>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70" name="Google Shape;70;g3556aa43270_0_38"/>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71" name="Google Shape;71;g3556aa43270_0_38"/>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72" name="Google Shape;72;g3556aa43270_0_38"/>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73" name="Google Shape;73;g3556aa43270_0_38"/>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74" name="Google Shape;74;g3556aa43270_0_38"/>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75" name="Google Shape;75;g3556aa43270_0_38"/>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76" name="Google Shape;76;g3556aa43270_0_38"/>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77" name="Google Shape;77;g3556aa43270_0_38"/>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84"/>
        <p:cNvGrpSpPr/>
        <p:nvPr/>
      </p:nvGrpSpPr>
      <p:grpSpPr>
        <a:xfrm>
          <a:off x="0" y="0"/>
          <a:ext cx="0" cy="0"/>
          <a:chOff x="0" y="0"/>
          <a:chExt cx="0" cy="0"/>
        </a:xfrm>
      </p:grpSpPr>
      <p:pic>
        <p:nvPicPr>
          <p:cNvPr id="85" name="Google Shape;85;g35569507e78_0_4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86" name="Google Shape;86;g35569507e78_0_4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7" name="Google Shape;87;g35569507e78_0_4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88" name="Google Shape;88;g35569507e78_0_4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89" name="Google Shape;89;g35569507e78_0_4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g35569507e78_0_4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1" name="Google Shape;91;g35569507e78_0_4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2" name="Google Shape;92;g35569507e78_0_41"/>
          <p:cNvPicPr preferRelativeResize="0"/>
          <p:nvPr/>
        </p:nvPicPr>
        <p:blipFill rotWithShape="1">
          <a:blip r:embed="rId4">
            <a:alphaModFix/>
          </a:blip>
          <a:srcRect/>
          <a:stretch/>
        </p:blipFill>
        <p:spPr>
          <a:xfrm>
            <a:off x="310896" y="331763"/>
            <a:ext cx="4020876"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93"/>
        <p:cNvGrpSpPr/>
        <p:nvPr/>
      </p:nvGrpSpPr>
      <p:grpSpPr>
        <a:xfrm>
          <a:off x="0" y="0"/>
          <a:ext cx="0" cy="0"/>
          <a:chOff x="0" y="0"/>
          <a:chExt cx="0" cy="0"/>
        </a:xfrm>
      </p:grpSpPr>
      <p:pic>
        <p:nvPicPr>
          <p:cNvPr id="94" name="Google Shape;94;g35569507e78_0_5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95" name="Google Shape;95;g35569507e78_0_50"/>
          <p:cNvPicPr preferRelativeResize="0"/>
          <p:nvPr/>
        </p:nvPicPr>
        <p:blipFill rotWithShape="1">
          <a:blip r:embed="rId3">
            <a:alphaModFix/>
          </a:blip>
          <a:srcRect/>
          <a:stretch/>
        </p:blipFill>
        <p:spPr>
          <a:xfrm>
            <a:off x="0" y="0"/>
            <a:ext cx="5135947" cy="6857999"/>
          </a:xfrm>
          <a:prstGeom prst="rect">
            <a:avLst/>
          </a:prstGeom>
          <a:noFill/>
          <a:ln>
            <a:noFill/>
          </a:ln>
        </p:spPr>
      </p:pic>
      <p:pic>
        <p:nvPicPr>
          <p:cNvPr id="96" name="Google Shape;96;g35569507e78_0_50"/>
          <p:cNvPicPr preferRelativeResize="0"/>
          <p:nvPr/>
        </p:nvPicPr>
        <p:blipFill rotWithShape="1">
          <a:blip r:embed="rId4">
            <a:alphaModFix/>
          </a:blip>
          <a:srcRect/>
          <a:stretch/>
        </p:blipFill>
        <p:spPr>
          <a:xfrm>
            <a:off x="310896" y="331763"/>
            <a:ext cx="4020876" cy="1101324"/>
          </a:xfrm>
          <a:prstGeom prst="rect">
            <a:avLst/>
          </a:prstGeom>
          <a:noFill/>
          <a:ln>
            <a:noFill/>
          </a:ln>
        </p:spPr>
      </p:pic>
      <p:sp>
        <p:nvSpPr>
          <p:cNvPr id="97" name="Google Shape;97;g35569507e78_0_5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8" name="Google Shape;98;g35569507e78_0_50"/>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99" name="Google Shape;99;g35569507e78_0_5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00" name="Google Shape;100;g35569507e78_0_5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g35569507e78_0_5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2" name="Google Shape;102;g35569507e78_0_5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106"/>
        <p:cNvGrpSpPr/>
        <p:nvPr/>
      </p:nvGrpSpPr>
      <p:grpSpPr>
        <a:xfrm>
          <a:off x="0" y="0"/>
          <a:ext cx="0" cy="0"/>
          <a:chOff x="0" y="0"/>
          <a:chExt cx="0" cy="0"/>
        </a:xfrm>
      </p:grpSpPr>
      <p:sp>
        <p:nvSpPr>
          <p:cNvPr id="107" name="Google Shape;107;g35773dd4fde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g35773dd4fde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235"/>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3" name="Google Shape;53;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alpha val="48630"/>
          </a:srgbClr>
        </a:solidFill>
        <a:effectLst/>
      </p:bgPr>
    </p:bg>
    <p:spTree>
      <p:nvGrpSpPr>
        <p:cNvPr id="1" name="Shape 78"/>
        <p:cNvGrpSpPr/>
        <p:nvPr/>
      </p:nvGrpSpPr>
      <p:grpSpPr>
        <a:xfrm>
          <a:off x="0" y="0"/>
          <a:ext cx="0" cy="0"/>
          <a:chOff x="0" y="0"/>
          <a:chExt cx="0" cy="0"/>
        </a:xfrm>
      </p:grpSpPr>
      <p:sp>
        <p:nvSpPr>
          <p:cNvPr id="79" name="Google Shape;79;g35569507e78_0_3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0" name="Google Shape;80;g35569507e78_0_3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g35569507e78_0_3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2" name="Google Shape;82;g35569507e78_0_3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3" name="Google Shape;83;g35569507e78_0_3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103"/>
        <p:cNvGrpSpPr/>
        <p:nvPr/>
      </p:nvGrpSpPr>
      <p:grpSpPr>
        <a:xfrm>
          <a:off x="0" y="0"/>
          <a:ext cx="0" cy="0"/>
          <a:chOff x="0" y="0"/>
          <a:chExt cx="0" cy="0"/>
        </a:xfrm>
      </p:grpSpPr>
      <p:sp>
        <p:nvSpPr>
          <p:cNvPr id="104" name="Google Shape;104;g35773dd4fde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105" name="Google Shape;105;g35773dd4fde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books.google.it/books?id=_KahDwAAQBAJ&amp;lpg=PP1&amp;pg=PP1#v=onepage&amp;q&amp;f=false"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hyperlink" Target="https://www.daneshnamehicsa.ir/userfiles/files/1/9-%20Action%20Research%20in%20Education_%20A%20Practical%20Guide.pdf" TargetMode="External"/><Relationship Id="rId5" Type="http://schemas.openxmlformats.org/officeDocument/2006/relationships/hyperlink" Target="https://www.nfer.ac.uk/media/texbxexa/how_to_run_action_research_do_it_yourself.pdf" TargetMode="External"/><Relationship Id="rId4" Type="http://schemas.openxmlformats.org/officeDocument/2006/relationships/hyperlink" Target="https://www.naeyc.org/sites/default/files/globally-shared/downloads/PDFs/resources/pubs/How%20to%20do%20Action%20Research.pdf"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tinker-project.eu/elearni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hyperlink" Target="https://creativecommons.org/licenses/by-nc-nd/4.0/" TargetMode="External"/><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books.google.it/books?id=aXyfDwAAQBAJ"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Ov3F3pdhNkk"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hyperlink" Target="https://www.youtube.com/watch?v=Ov3F3pdhNkk" TargetMode="External"/><Relationship Id="rId4" Type="http://schemas.openxmlformats.org/officeDocument/2006/relationships/image" Target="../media/image22.jp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35569507e78_0_3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222"/>
              <a:buFont typeface="Calibri"/>
              <a:buNone/>
            </a:pPr>
            <a:r>
              <a:rPr lang="en-US" dirty="0"/>
              <a:t>WP3: </a:t>
            </a:r>
            <a:r>
              <a:rPr lang="en-US" dirty="0" err="1"/>
              <a:t>Formazione</a:t>
            </a:r>
            <a:r>
              <a:rPr lang="en-US" dirty="0"/>
              <a:t> del </a:t>
            </a:r>
            <a:r>
              <a:rPr lang="en-US" dirty="0" err="1"/>
              <a:t>personale</a:t>
            </a:r>
            <a:r>
              <a:rPr lang="en-US" dirty="0"/>
              <a:t> </a:t>
            </a:r>
            <a:r>
              <a:rPr lang="en-US" dirty="0" err="1"/>
              <a:t>docente</a:t>
            </a:r>
            <a:r>
              <a:rPr lang="en-US" dirty="0"/>
              <a:t> per </a:t>
            </a:r>
            <a:r>
              <a:rPr lang="en-US" dirty="0" err="1"/>
              <a:t>una</a:t>
            </a:r>
            <a:r>
              <a:rPr lang="en-US" dirty="0"/>
              <a:t> </a:t>
            </a:r>
            <a:r>
              <a:rPr lang="en-US" dirty="0" err="1"/>
              <a:t>didattica</a:t>
            </a:r>
            <a:r>
              <a:rPr lang="en-US" dirty="0"/>
              <a:t> </a:t>
            </a:r>
            <a:r>
              <a:rPr lang="en-US" dirty="0" err="1"/>
              <a:t>dell’informatica</a:t>
            </a:r>
            <a:r>
              <a:rPr lang="en-US" dirty="0"/>
              <a:t> </a:t>
            </a:r>
            <a:r>
              <a:rPr lang="en-US" dirty="0" err="1"/>
              <a:t>autentica</a:t>
            </a:r>
            <a:r>
              <a:rPr lang="en-US" dirty="0"/>
              <a:t> e </a:t>
            </a:r>
            <a:r>
              <a:rPr lang="en-US" dirty="0" err="1"/>
              <a:t>inclusiva</a:t>
            </a:r>
            <a:r>
              <a:rPr lang="en-US" dirty="0"/>
              <a:t> in termini di </a:t>
            </a:r>
            <a:r>
              <a:rPr lang="en-US" dirty="0" err="1"/>
              <a:t>genere</a:t>
            </a:r>
            <a:endParaRPr dirty="0"/>
          </a:p>
        </p:txBody>
      </p:sp>
      <p:sp>
        <p:nvSpPr>
          <p:cNvPr id="131" name="Google Shape;131;g35569507e78_0_3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dirty="0"/>
              <a:t>Corso di </a:t>
            </a:r>
            <a:r>
              <a:rPr lang="en-US" dirty="0" err="1"/>
              <a:t>formazione</a:t>
            </a:r>
            <a:r>
              <a:rPr lang="en-US" dirty="0"/>
              <a:t> TINKER per </a:t>
            </a:r>
            <a:r>
              <a:rPr lang="en-US" dirty="0" err="1"/>
              <a:t>l'istruzione</a:t>
            </a:r>
            <a:r>
              <a:rPr lang="en-US" dirty="0"/>
              <a:t> </a:t>
            </a:r>
            <a:r>
              <a:rPr lang="en-US" dirty="0" err="1"/>
              <a:t>primaria</a:t>
            </a:r>
            <a:r>
              <a:rPr lang="en-US" dirty="0"/>
              <a:t> e </a:t>
            </a:r>
            <a:r>
              <a:rPr lang="en-US" dirty="0" err="1"/>
              <a:t>secondaria</a:t>
            </a:r>
            <a:endParaRPr dirty="0"/>
          </a:p>
          <a:p>
            <a:pPr marL="457200" lvl="0" indent="-406400" algn="l" rtl="0">
              <a:lnSpc>
                <a:spcPct val="90000"/>
              </a:lnSpc>
              <a:spcBef>
                <a:spcPts val="1000"/>
              </a:spcBef>
              <a:spcAft>
                <a:spcPts val="0"/>
              </a:spcAft>
              <a:buClr>
                <a:schemeClr val="dk1"/>
              </a:buClr>
              <a:buSzPts val="1600"/>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329f623bc3f_0_3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dirty="0" err="1">
                <a:solidFill>
                  <a:srgbClr val="FFFFFF"/>
                </a:solidFill>
              </a:rPr>
              <a:t>Introduzione</a:t>
            </a:r>
            <a:r>
              <a:rPr lang="en-US" sz="2800" b="1" dirty="0">
                <a:solidFill>
                  <a:srgbClr val="FFFFFF"/>
                </a:solidFill>
              </a:rPr>
              <a:t>: </a:t>
            </a:r>
            <a:r>
              <a:rPr lang="en-US" sz="2800" b="1" dirty="0" err="1">
                <a:solidFill>
                  <a:srgbClr val="FFFFFF"/>
                </a:solidFill>
              </a:rPr>
              <a:t>che</a:t>
            </a:r>
            <a:r>
              <a:rPr lang="en-US" sz="2800" b="1" dirty="0">
                <a:solidFill>
                  <a:srgbClr val="FFFFFF"/>
                </a:solidFill>
              </a:rPr>
              <a:t> </a:t>
            </a:r>
            <a:r>
              <a:rPr lang="en-US" sz="2800" b="1" dirty="0" err="1">
                <a:solidFill>
                  <a:srgbClr val="FFFFFF"/>
                </a:solidFill>
              </a:rPr>
              <a:t>cos'è</a:t>
            </a:r>
            <a:r>
              <a:rPr lang="en-US" sz="2800" b="1" dirty="0">
                <a:solidFill>
                  <a:srgbClr val="FFFFFF"/>
                </a:solidFill>
              </a:rPr>
              <a:t> la </a:t>
            </a:r>
            <a:r>
              <a:rPr lang="en-US" sz="2800" b="1" i="1" dirty="0" err="1">
                <a:solidFill>
                  <a:srgbClr val="FFFFFF"/>
                </a:solidFill>
              </a:rPr>
              <a:t>ricerca</a:t>
            </a:r>
            <a:r>
              <a:rPr lang="en-US" sz="2800" b="1" i="1" dirty="0">
                <a:solidFill>
                  <a:srgbClr val="FFFFFF"/>
                </a:solidFill>
              </a:rPr>
              <a:t>-azione</a:t>
            </a:r>
            <a:r>
              <a:rPr lang="en-US" sz="2800" b="1" dirty="0">
                <a:solidFill>
                  <a:srgbClr val="FFFFFF"/>
                </a:solidFill>
              </a:rPr>
              <a:t>?</a:t>
            </a:r>
            <a:endParaRPr sz="2800" b="1" dirty="0">
              <a:solidFill>
                <a:srgbClr val="FFFFFF"/>
              </a:solidFill>
            </a:endParaRPr>
          </a:p>
        </p:txBody>
      </p:sp>
      <p:sp>
        <p:nvSpPr>
          <p:cNvPr id="205" name="Google Shape;205;g329f623bc3f_0_37"/>
          <p:cNvSpPr txBox="1"/>
          <p:nvPr/>
        </p:nvSpPr>
        <p:spPr>
          <a:xfrm>
            <a:off x="180225" y="1638550"/>
            <a:ext cx="11486400" cy="5271900"/>
          </a:xfrm>
          <a:prstGeom prst="rect">
            <a:avLst/>
          </a:prstGeom>
          <a:noFill/>
          <a:ln>
            <a:noFill/>
          </a:ln>
        </p:spPr>
        <p:txBody>
          <a:bodyPr spcFirstLastPara="1" wrap="square" lIns="91425" tIns="91425" rIns="91425" bIns="91425" anchor="t" anchorCtr="0">
            <a:noAutofit/>
          </a:bodyPr>
          <a:lstStyle/>
          <a:p>
            <a:pPr marL="457200" lvl="0" indent="-368300" algn="l" rtl="0">
              <a:spcBef>
                <a:spcPts val="0"/>
              </a:spcBef>
              <a:spcAft>
                <a:spcPts val="0"/>
              </a:spcAft>
              <a:buClr>
                <a:srgbClr val="404040"/>
              </a:buClr>
              <a:buSzPts val="2200"/>
              <a:buFont typeface="Calibri"/>
              <a:buChar char="●"/>
            </a:pPr>
            <a:r>
              <a:rPr lang="it-IT" sz="2200" b="1" i="1" dirty="0">
                <a:solidFill>
                  <a:srgbClr val="404040"/>
                </a:solidFill>
                <a:latin typeface="Calibri"/>
                <a:ea typeface="Calibri"/>
                <a:cs typeface="Calibri"/>
                <a:sym typeface="Calibri"/>
              </a:rPr>
              <a:t>Soluzioni basate sull'evidenza e specifiche per il contesto</a:t>
            </a:r>
          </a:p>
          <a:p>
            <a:pPr marL="0" lvl="0" indent="0" algn="l" rtl="0">
              <a:spcBef>
                <a:spcPts val="0"/>
              </a:spcBef>
              <a:spcAft>
                <a:spcPts val="0"/>
              </a:spcAft>
              <a:buNone/>
            </a:pPr>
            <a:r>
              <a:rPr lang="it-IT" sz="2200" dirty="0">
                <a:solidFill>
                  <a:srgbClr val="404040"/>
                </a:solidFill>
                <a:latin typeface="Calibri"/>
                <a:ea typeface="Calibri"/>
                <a:cs typeface="Calibri"/>
                <a:sym typeface="Calibri"/>
              </a:rPr>
              <a:t>Raccolta di dati localizzati attraverso sondaggi e osservazioni e identificazione delle </a:t>
            </a:r>
            <a:r>
              <a:rPr lang="it-IT" sz="2200" i="1" dirty="0">
                <a:solidFill>
                  <a:srgbClr val="404040"/>
                </a:solidFill>
                <a:latin typeface="Calibri"/>
                <a:ea typeface="Calibri"/>
                <a:cs typeface="Calibri"/>
                <a:sym typeface="Calibri"/>
              </a:rPr>
              <a:t>sfide legate al divario di genere in classe.</a:t>
            </a:r>
          </a:p>
          <a:p>
            <a:pPr marL="0" lvl="0" indent="0" algn="l" rtl="0">
              <a:spcBef>
                <a:spcPts val="0"/>
              </a:spcBef>
              <a:spcAft>
                <a:spcPts val="0"/>
              </a:spcAft>
              <a:buNone/>
            </a:pPr>
            <a:endParaRPr lang="it-IT" sz="2200" dirty="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Char char="●"/>
            </a:pPr>
            <a:r>
              <a:rPr lang="it-IT" sz="2200" b="1" i="1" dirty="0">
                <a:solidFill>
                  <a:srgbClr val="404040"/>
                </a:solidFill>
                <a:latin typeface="Calibri"/>
                <a:ea typeface="Calibri"/>
                <a:cs typeface="Calibri"/>
                <a:sym typeface="Calibri"/>
              </a:rPr>
              <a:t>Inclusiva e centrata sulla/sul dicente</a:t>
            </a:r>
          </a:p>
          <a:p>
            <a:pPr marL="0" lvl="0" indent="0" algn="l" rtl="0">
              <a:spcBef>
                <a:spcPts val="0"/>
              </a:spcBef>
              <a:spcAft>
                <a:spcPts val="0"/>
              </a:spcAft>
              <a:buNone/>
            </a:pPr>
            <a:r>
              <a:rPr lang="it-IT" sz="2200" dirty="0">
                <a:solidFill>
                  <a:schemeClr val="dk1"/>
                </a:solidFill>
                <a:latin typeface="Calibri"/>
                <a:ea typeface="Calibri"/>
                <a:cs typeface="Calibri"/>
                <a:sym typeface="Calibri"/>
              </a:rPr>
              <a:t>Ricerca congiunta con le classi per trovare </a:t>
            </a:r>
            <a:r>
              <a:rPr lang="it-IT" sz="2200" i="1" dirty="0" err="1">
                <a:solidFill>
                  <a:schemeClr val="dk1"/>
                </a:solidFill>
                <a:latin typeface="Calibri"/>
                <a:ea typeface="Calibri"/>
                <a:cs typeface="Calibri"/>
                <a:sym typeface="Calibri"/>
              </a:rPr>
              <a:t>bias</a:t>
            </a:r>
            <a:r>
              <a:rPr lang="it-IT" sz="2200" dirty="0">
                <a:solidFill>
                  <a:schemeClr val="dk1"/>
                </a:solidFill>
                <a:latin typeface="Calibri"/>
                <a:ea typeface="Calibri"/>
                <a:cs typeface="Calibri"/>
                <a:sym typeface="Calibri"/>
              </a:rPr>
              <a:t> e barriere nascoste (es. sondaggi con domande, cicli di apprendimento per esporre le sfide affrontate e l’esigenza di un maggiore coinvolgimento nell'informatica, ecc.).</a:t>
            </a:r>
          </a:p>
          <a:p>
            <a:pPr marL="0" lvl="0" indent="0" algn="l" rtl="0">
              <a:spcBef>
                <a:spcPts val="0"/>
              </a:spcBef>
              <a:spcAft>
                <a:spcPts val="0"/>
              </a:spcAft>
              <a:buNone/>
            </a:pPr>
            <a:endParaRPr lang="it-IT" sz="2200" b="1" i="1" dirty="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Char char="●"/>
            </a:pPr>
            <a:r>
              <a:rPr lang="it-IT" sz="2200" b="1" i="1" dirty="0">
                <a:solidFill>
                  <a:srgbClr val="404040"/>
                </a:solidFill>
                <a:latin typeface="Calibri"/>
                <a:ea typeface="Calibri"/>
                <a:cs typeface="Calibri"/>
                <a:sym typeface="Calibri"/>
              </a:rPr>
              <a:t>Miglioramento iterativo</a:t>
            </a:r>
          </a:p>
          <a:p>
            <a:pPr marL="0" lvl="0" indent="0" algn="l" rtl="0">
              <a:spcBef>
                <a:spcPts val="0"/>
              </a:spcBef>
              <a:spcAft>
                <a:spcPts val="0"/>
              </a:spcAft>
              <a:buNone/>
            </a:pPr>
            <a:r>
              <a:rPr lang="it-IT" sz="2200" dirty="0">
                <a:solidFill>
                  <a:schemeClr val="dk1"/>
                </a:solidFill>
                <a:latin typeface="Calibri"/>
                <a:ea typeface="Calibri"/>
                <a:cs typeface="Calibri"/>
                <a:sym typeface="Calibri"/>
              </a:rPr>
              <a:t>Processo ciclico:</a:t>
            </a:r>
          </a:p>
          <a:p>
            <a:pPr marL="0" lvl="0" indent="0" algn="l" rtl="0">
              <a:spcBef>
                <a:spcPts val="0"/>
              </a:spcBef>
              <a:spcAft>
                <a:spcPts val="0"/>
              </a:spcAft>
              <a:buNone/>
            </a:pPr>
            <a:endParaRPr lang="it-IT" sz="2200" dirty="0">
              <a:solidFill>
                <a:schemeClr val="dk1"/>
              </a:solidFill>
              <a:latin typeface="Calibri"/>
              <a:ea typeface="Calibri"/>
              <a:cs typeface="Calibri"/>
              <a:sym typeface="Calibri"/>
            </a:endParaRPr>
          </a:p>
          <a:p>
            <a:pPr marL="914400" lvl="0" indent="0" algn="ctr" rtl="0">
              <a:spcBef>
                <a:spcPts val="0"/>
              </a:spcBef>
              <a:spcAft>
                <a:spcPts val="0"/>
              </a:spcAft>
              <a:buNone/>
            </a:pPr>
            <a:r>
              <a:rPr lang="it-IT" sz="2200" i="1" dirty="0">
                <a:solidFill>
                  <a:schemeClr val="dk1"/>
                </a:solidFill>
                <a:latin typeface="Calibri"/>
                <a:ea typeface="Calibri"/>
                <a:cs typeface="Calibri"/>
                <a:sym typeface="Calibri"/>
              </a:rPr>
              <a:t> Identificazione -&gt; Pianificazione -&gt; Azione -&gt; Osservazione -&gt; Riflessione e reazione -&gt; Pianificazione -&gt; Azione ecc. </a:t>
            </a:r>
            <a:endParaRPr lang="it-IT" sz="2200" b="1" i="1" dirty="0">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lang="it-IT" sz="2200" dirty="0">
              <a:solidFill>
                <a:srgbClr val="1D1D1B"/>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lang="it-IT" sz="2200" b="0" i="1" u="none" strike="noStrike" cap="none" dirty="0">
              <a:solidFill>
                <a:srgbClr val="1D1D1B"/>
              </a:solidFill>
              <a:latin typeface="Calibri"/>
              <a:ea typeface="Calibri"/>
              <a:cs typeface="Calibri"/>
              <a:sym typeface="Calibri"/>
            </a:endParaRPr>
          </a:p>
        </p:txBody>
      </p:sp>
      <p:sp>
        <p:nvSpPr>
          <p:cNvPr id="206" name="Google Shape;206;g329f623bc3f_0_37"/>
          <p:cNvSpPr txBox="1">
            <a:spLocks noGrp="1"/>
          </p:cNvSpPr>
          <p:nvPr>
            <p:ph type="body" idx="1"/>
          </p:nvPr>
        </p:nvSpPr>
        <p:spPr>
          <a:xfrm>
            <a:off x="97970" y="797442"/>
            <a:ext cx="11944500" cy="9404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it-IT" dirty="0"/>
              <a:t>In che modo la </a:t>
            </a:r>
            <a:r>
              <a:rPr lang="it-IT" i="1" dirty="0"/>
              <a:t>ricerca-azione</a:t>
            </a:r>
            <a:r>
              <a:rPr lang="it-IT" dirty="0"/>
              <a:t> consente di creare una didattica informatica autentica e inclusiva in termini di genere?</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329f623bc3f_0_7"/>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it-IT" sz="2800" b="1">
                <a:solidFill>
                  <a:srgbClr val="FFFFFF"/>
                </a:solidFill>
              </a:rPr>
              <a:t>Identificare le sfide affrontate in classe</a:t>
            </a:r>
          </a:p>
        </p:txBody>
      </p:sp>
      <p:sp>
        <p:nvSpPr>
          <p:cNvPr id="212" name="Google Shape;212;g329f623bc3f_0_7"/>
          <p:cNvSpPr txBox="1"/>
          <p:nvPr/>
        </p:nvSpPr>
        <p:spPr>
          <a:xfrm>
            <a:off x="284150" y="5326425"/>
            <a:ext cx="11023800" cy="10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000"/>
              </a:spcAft>
              <a:buClr>
                <a:srgbClr val="000000"/>
              </a:buClr>
              <a:buSzPts val="1800"/>
              <a:buFont typeface="Arial"/>
              <a:buNone/>
            </a:pPr>
            <a:endParaRPr sz="1800" b="0" i="1" u="none" strike="noStrike" cap="none">
              <a:solidFill>
                <a:srgbClr val="1D1D1B"/>
              </a:solidFill>
              <a:latin typeface="Calibri"/>
              <a:ea typeface="Calibri"/>
              <a:cs typeface="Calibri"/>
              <a:sym typeface="Calibri"/>
            </a:endParaRPr>
          </a:p>
        </p:txBody>
      </p:sp>
      <p:sp>
        <p:nvSpPr>
          <p:cNvPr id="213" name="Google Shape;213;g329f623bc3f_0_7"/>
          <p:cNvSpPr txBox="1"/>
          <p:nvPr/>
        </p:nvSpPr>
        <p:spPr>
          <a:xfrm>
            <a:off x="284150" y="1380600"/>
            <a:ext cx="10777800" cy="527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2200" dirty="0">
                <a:solidFill>
                  <a:srgbClr val="404040"/>
                </a:solidFill>
                <a:latin typeface="Calibri"/>
                <a:ea typeface="Calibri"/>
                <a:cs typeface="Calibri"/>
                <a:sym typeface="Calibri"/>
              </a:rPr>
              <a:t>Una sfida è un problema </a:t>
            </a:r>
            <a:r>
              <a:rPr lang="it-IT" sz="2200" b="1" dirty="0">
                <a:solidFill>
                  <a:srgbClr val="404040"/>
                </a:solidFill>
                <a:latin typeface="Calibri"/>
                <a:ea typeface="Calibri"/>
                <a:cs typeface="Calibri"/>
                <a:sym typeface="Calibri"/>
              </a:rPr>
              <a:t>specifico, perseguibile e misurabile </a:t>
            </a:r>
            <a:r>
              <a:rPr lang="it-IT" sz="2200" dirty="0">
                <a:solidFill>
                  <a:srgbClr val="404040"/>
                </a:solidFill>
                <a:latin typeface="Calibri"/>
                <a:ea typeface="Calibri"/>
                <a:cs typeface="Calibri"/>
                <a:sym typeface="Calibri"/>
              </a:rPr>
              <a:t>dal punto di vista dell’insegnamento o dell’apprendimento:</a:t>
            </a:r>
          </a:p>
          <a:p>
            <a:pPr marL="342900" lvl="0" indent="-342900" algn="l" rtl="0">
              <a:spcBef>
                <a:spcPts val="0"/>
              </a:spcBef>
              <a:spcAft>
                <a:spcPts val="0"/>
              </a:spcAft>
              <a:buFont typeface="Arial" panose="020B0604020202020204" pitchFamily="34" charset="0"/>
              <a:buChar char="•"/>
            </a:pPr>
            <a:r>
              <a:rPr lang="it-IT" sz="2200" dirty="0">
                <a:solidFill>
                  <a:srgbClr val="404040"/>
                </a:solidFill>
                <a:latin typeface="Calibri"/>
                <a:ea typeface="Calibri"/>
                <a:cs typeface="Calibri"/>
                <a:sym typeface="Calibri"/>
              </a:rPr>
              <a:t>Ostacola il progresso: blocca l'impegno della classe, l'equità o i risultati dell'apprendimento.</a:t>
            </a:r>
          </a:p>
          <a:p>
            <a:pPr marL="342900" lvl="0" indent="-342900" algn="l" rtl="0">
              <a:spcBef>
                <a:spcPts val="0"/>
              </a:spcBef>
              <a:spcAft>
                <a:spcPts val="0"/>
              </a:spcAft>
              <a:buFont typeface="Arial" panose="020B0604020202020204" pitchFamily="34" charset="0"/>
              <a:buChar char="•"/>
            </a:pPr>
            <a:r>
              <a:rPr lang="it-IT" sz="2200" dirty="0">
                <a:solidFill>
                  <a:srgbClr val="404040"/>
                </a:solidFill>
                <a:latin typeface="Calibri"/>
                <a:ea typeface="Calibri"/>
                <a:cs typeface="Calibri"/>
                <a:sym typeface="Calibri"/>
              </a:rPr>
              <a:t>Ha cause specifiche: le cause principali possono essere identificate attraverso i dati (indagini, osservazioni).</a:t>
            </a:r>
          </a:p>
          <a:p>
            <a:pPr marL="342900" lvl="0" indent="-342900" algn="l" rtl="0">
              <a:spcBef>
                <a:spcPts val="0"/>
              </a:spcBef>
              <a:spcAft>
                <a:spcPts val="0"/>
              </a:spcAft>
              <a:buFont typeface="Arial" panose="020B0604020202020204" pitchFamily="34" charset="0"/>
              <a:buChar char="•"/>
            </a:pPr>
            <a:r>
              <a:rPr lang="it-IT" sz="2200" dirty="0">
                <a:solidFill>
                  <a:srgbClr val="404040"/>
                </a:solidFill>
                <a:latin typeface="Calibri"/>
                <a:ea typeface="Calibri"/>
                <a:cs typeface="Calibri"/>
                <a:sym typeface="Calibri"/>
              </a:rPr>
              <a:t>Richiede un cambiamento nelle pratiche didattiche: le soluzioni sono sotto il controllo diretto del personale docente e non dipendono da misure o politiche esterne.</a:t>
            </a:r>
          </a:p>
          <a:p>
            <a:pPr marL="0" lvl="0" indent="0" algn="l" rtl="0">
              <a:spcBef>
                <a:spcPts val="0"/>
              </a:spcBef>
              <a:spcAft>
                <a:spcPts val="0"/>
              </a:spcAft>
              <a:buNone/>
            </a:pPr>
            <a:endParaRPr lang="it-IT" sz="2200" i="1" dirty="0">
              <a:solidFill>
                <a:srgbClr val="404040"/>
              </a:solidFill>
              <a:latin typeface="Calibri"/>
              <a:ea typeface="Calibri"/>
              <a:cs typeface="Calibri"/>
              <a:sym typeface="Calibri"/>
            </a:endParaRPr>
          </a:p>
          <a:p>
            <a:pPr marL="0" lvl="0" indent="0" algn="l" rtl="0">
              <a:spcBef>
                <a:spcPts val="0"/>
              </a:spcBef>
              <a:spcAft>
                <a:spcPts val="0"/>
              </a:spcAft>
              <a:buNone/>
            </a:pPr>
            <a:r>
              <a:rPr lang="it-IT" sz="2200" i="1" dirty="0">
                <a:solidFill>
                  <a:srgbClr val="404040"/>
                </a:solidFill>
                <a:latin typeface="Calibri"/>
                <a:ea typeface="Calibri"/>
                <a:cs typeface="Calibri"/>
                <a:sym typeface="Calibri"/>
              </a:rPr>
              <a:t>Per identificare una sfida in classe è necessario seguire un processo in 3 fasi:</a:t>
            </a:r>
          </a:p>
          <a:p>
            <a:pPr marL="0" lvl="0" indent="0" algn="l" rtl="0">
              <a:spcBef>
                <a:spcPts val="0"/>
              </a:spcBef>
              <a:spcAft>
                <a:spcPts val="0"/>
              </a:spcAft>
              <a:buNone/>
            </a:pPr>
            <a:endParaRPr lang="it-IT" sz="2200" i="1" dirty="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AutoNum type="arabicParenR"/>
            </a:pPr>
            <a:r>
              <a:rPr lang="it-IT" sz="2200" b="1" dirty="0">
                <a:solidFill>
                  <a:srgbClr val="404040"/>
                </a:solidFill>
                <a:latin typeface="Calibri"/>
                <a:ea typeface="Calibri"/>
                <a:cs typeface="Calibri"/>
                <a:sym typeface="Calibri"/>
              </a:rPr>
              <a:t>Fare un brainstorming delle sfide della classe</a:t>
            </a:r>
          </a:p>
          <a:p>
            <a:pPr marL="457200" lvl="0" indent="-368300" algn="l" rtl="0">
              <a:spcBef>
                <a:spcPts val="0"/>
              </a:spcBef>
              <a:spcAft>
                <a:spcPts val="0"/>
              </a:spcAft>
              <a:buClr>
                <a:srgbClr val="404040"/>
              </a:buClr>
              <a:buSzPts val="2200"/>
              <a:buFont typeface="Calibri"/>
              <a:buAutoNum type="arabicParenR"/>
            </a:pPr>
            <a:r>
              <a:rPr lang="it-IT" sz="2200" b="1" dirty="0">
                <a:solidFill>
                  <a:srgbClr val="404040"/>
                </a:solidFill>
                <a:latin typeface="Calibri"/>
                <a:ea typeface="Calibri"/>
                <a:cs typeface="Calibri"/>
                <a:sym typeface="Calibri"/>
              </a:rPr>
              <a:t>Riflettere sulle sfide identificate</a:t>
            </a:r>
          </a:p>
          <a:p>
            <a:pPr marL="457200" lvl="0" indent="-368300" algn="l" rtl="0">
              <a:spcBef>
                <a:spcPts val="0"/>
              </a:spcBef>
              <a:spcAft>
                <a:spcPts val="0"/>
              </a:spcAft>
              <a:buClr>
                <a:srgbClr val="404040"/>
              </a:buClr>
              <a:buSzPts val="2200"/>
              <a:buFont typeface="Calibri"/>
              <a:buAutoNum type="arabicParenR"/>
            </a:pPr>
            <a:r>
              <a:rPr lang="it-IT" sz="2200" b="1" dirty="0">
                <a:solidFill>
                  <a:srgbClr val="404040"/>
                </a:solidFill>
                <a:latin typeface="Calibri"/>
                <a:ea typeface="Calibri"/>
                <a:cs typeface="Calibri"/>
                <a:sym typeface="Calibri"/>
              </a:rPr>
              <a:t>Elaborare una domanda finale per ogni sfida</a:t>
            </a:r>
          </a:p>
          <a:p>
            <a:pPr marL="0" lvl="0" indent="0" algn="l" rtl="0">
              <a:spcBef>
                <a:spcPts val="0"/>
              </a:spcBef>
              <a:spcAft>
                <a:spcPts val="0"/>
              </a:spcAft>
              <a:buNone/>
            </a:pPr>
            <a:endParaRPr lang="it-IT" sz="2200" i="1" dirty="0">
              <a:solidFill>
                <a:srgbClr val="404040"/>
              </a:solidFill>
              <a:latin typeface="Calibri"/>
              <a:ea typeface="Calibri"/>
              <a:cs typeface="Calibri"/>
              <a:sym typeface="Calibri"/>
            </a:endParaRPr>
          </a:p>
          <a:p>
            <a:pPr marL="0" lvl="0" indent="0" algn="l" rtl="0">
              <a:spcBef>
                <a:spcPts val="0"/>
              </a:spcBef>
              <a:spcAft>
                <a:spcPts val="0"/>
              </a:spcAft>
              <a:buNone/>
            </a:pPr>
            <a:endParaRPr lang="it-IT" sz="2200" i="1" dirty="0">
              <a:solidFill>
                <a:srgbClr val="404040"/>
              </a:solidFill>
              <a:latin typeface="Calibri"/>
              <a:ea typeface="Calibri"/>
              <a:cs typeface="Calibri"/>
              <a:sym typeface="Calibri"/>
            </a:endParaRPr>
          </a:p>
        </p:txBody>
      </p:sp>
      <p:sp>
        <p:nvSpPr>
          <p:cNvPr id="214" name="Google Shape;214;g329f623bc3f_0_7"/>
          <p:cNvSpPr txBox="1">
            <a:spLocks noGrp="1"/>
          </p:cNvSpPr>
          <p:nvPr>
            <p:ph type="body" idx="1"/>
          </p:nvPr>
        </p:nvSpPr>
        <p:spPr>
          <a:xfrm>
            <a:off x="179270" y="829797"/>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it-IT"/>
              <a:t>Che cos'è una sfida e come si identifica?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
          <p:cNvSpPr txBox="1">
            <a:spLocks noGrp="1"/>
          </p:cNvSpPr>
          <p:nvPr>
            <p:ph type="title"/>
          </p:nvPr>
        </p:nvSpPr>
        <p:spPr>
          <a:xfrm>
            <a:off x="97970" y="-8"/>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dirty="0" err="1">
                <a:solidFill>
                  <a:srgbClr val="FFFFFF"/>
                </a:solidFill>
              </a:rPr>
              <a:t>Identificare</a:t>
            </a:r>
            <a:r>
              <a:rPr lang="en-US" sz="2800" b="1" dirty="0">
                <a:solidFill>
                  <a:srgbClr val="FFFFFF"/>
                </a:solidFill>
              </a:rPr>
              <a:t> le </a:t>
            </a:r>
            <a:r>
              <a:rPr lang="en-US" sz="2800" b="1" dirty="0" err="1">
                <a:solidFill>
                  <a:srgbClr val="FFFFFF"/>
                </a:solidFill>
              </a:rPr>
              <a:t>sfide</a:t>
            </a:r>
            <a:r>
              <a:rPr lang="en-US" sz="2800" b="1" dirty="0">
                <a:solidFill>
                  <a:srgbClr val="FFFFFF"/>
                </a:solidFill>
              </a:rPr>
              <a:t> </a:t>
            </a:r>
            <a:r>
              <a:rPr lang="en-US" sz="2800" b="1" dirty="0" err="1">
                <a:solidFill>
                  <a:srgbClr val="FFFFFF"/>
                </a:solidFill>
              </a:rPr>
              <a:t>affrontate</a:t>
            </a:r>
            <a:r>
              <a:rPr lang="en-US" sz="2800" b="1" dirty="0">
                <a:solidFill>
                  <a:srgbClr val="FFFFFF"/>
                </a:solidFill>
              </a:rPr>
              <a:t> in </a:t>
            </a:r>
            <a:r>
              <a:rPr lang="en-US" sz="2800" b="1" dirty="0" err="1">
                <a:solidFill>
                  <a:srgbClr val="FFFFFF"/>
                </a:solidFill>
              </a:rPr>
              <a:t>classe</a:t>
            </a:r>
            <a:endParaRPr sz="2800" b="1" dirty="0">
              <a:solidFill>
                <a:srgbClr val="FFFFFF"/>
              </a:solidFill>
            </a:endParaRPr>
          </a:p>
        </p:txBody>
      </p:sp>
      <p:sp>
        <p:nvSpPr>
          <p:cNvPr id="220" name="Google Shape;220;p3"/>
          <p:cNvSpPr txBox="1"/>
          <p:nvPr/>
        </p:nvSpPr>
        <p:spPr>
          <a:xfrm>
            <a:off x="306400" y="1405475"/>
            <a:ext cx="11006700" cy="51591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None/>
            </a:pPr>
            <a:r>
              <a:rPr lang="it-IT" sz="2200" dirty="0">
                <a:solidFill>
                  <a:srgbClr val="1D1D1B"/>
                </a:solidFill>
                <a:latin typeface="Calibri"/>
                <a:ea typeface="Calibri"/>
                <a:cs typeface="Calibri"/>
                <a:sym typeface="Calibri"/>
              </a:rPr>
              <a:t>Scrivi 2 o 3 sfide ricorrenti nell’insegnamento dell'informatica facendo riferimento a queste domande:</a:t>
            </a:r>
          </a:p>
          <a:p>
            <a:pPr marL="342900" marR="0" lvl="0" indent="-342900" algn="l" rtl="0">
              <a:lnSpc>
                <a:spcPct val="150000"/>
              </a:lnSpc>
              <a:spcBef>
                <a:spcPts val="0"/>
              </a:spcBef>
              <a:spcAft>
                <a:spcPts val="0"/>
              </a:spcAft>
              <a:buFont typeface="Arial" panose="020B0604020202020204" pitchFamily="34" charset="0"/>
              <a:buChar char="•"/>
            </a:pPr>
            <a:r>
              <a:rPr lang="it-IT" sz="2200" i="1" dirty="0">
                <a:solidFill>
                  <a:srgbClr val="1D1D1B"/>
                </a:solidFill>
                <a:latin typeface="Calibri"/>
                <a:ea typeface="Calibri"/>
                <a:cs typeface="Calibri"/>
                <a:sym typeface="Calibri"/>
              </a:rPr>
              <a:t>Quali lacune di genere riscontri nell’insegnamento dell’informatica?</a:t>
            </a:r>
          </a:p>
          <a:p>
            <a:pPr marL="342900" marR="0" lvl="0" indent="-342900" algn="l" rtl="0">
              <a:lnSpc>
                <a:spcPct val="150000"/>
              </a:lnSpc>
              <a:spcBef>
                <a:spcPts val="0"/>
              </a:spcBef>
              <a:spcAft>
                <a:spcPts val="0"/>
              </a:spcAft>
              <a:buFont typeface="Arial" panose="020B0604020202020204" pitchFamily="34" charset="0"/>
              <a:buChar char="•"/>
            </a:pPr>
            <a:r>
              <a:rPr lang="it-IT" sz="2200" i="1" dirty="0">
                <a:solidFill>
                  <a:srgbClr val="1D1D1B"/>
                </a:solidFill>
                <a:latin typeface="Calibri"/>
                <a:ea typeface="Calibri"/>
                <a:cs typeface="Calibri"/>
                <a:sym typeface="Calibri"/>
              </a:rPr>
              <a:t>Quali argomenti escludono alcune/i discenti?</a:t>
            </a:r>
          </a:p>
          <a:p>
            <a:pPr marL="342900" marR="0" lvl="0" indent="-342900" algn="l" rtl="0">
              <a:lnSpc>
                <a:spcPct val="150000"/>
              </a:lnSpc>
              <a:spcBef>
                <a:spcPts val="0"/>
              </a:spcBef>
              <a:spcAft>
                <a:spcPts val="0"/>
              </a:spcAft>
              <a:buFont typeface="Arial" panose="020B0604020202020204" pitchFamily="34" charset="0"/>
              <a:buChar char="•"/>
            </a:pPr>
            <a:r>
              <a:rPr lang="it-IT" sz="2200" i="1" dirty="0">
                <a:solidFill>
                  <a:srgbClr val="1D1D1B"/>
                </a:solidFill>
                <a:latin typeface="Calibri"/>
                <a:ea typeface="Calibri"/>
                <a:cs typeface="Calibri"/>
                <a:sym typeface="Calibri"/>
              </a:rPr>
              <a:t>Quali barriere sistemiche hai notato?</a:t>
            </a:r>
          </a:p>
          <a:p>
            <a:pPr marL="0" marR="0" lvl="0" indent="0" algn="l" rtl="0">
              <a:lnSpc>
                <a:spcPct val="150000"/>
              </a:lnSpc>
              <a:spcBef>
                <a:spcPts val="0"/>
              </a:spcBef>
              <a:spcAft>
                <a:spcPts val="0"/>
              </a:spcAft>
              <a:buNone/>
            </a:pPr>
            <a:endParaRPr lang="it-IT" sz="2200" dirty="0">
              <a:solidFill>
                <a:srgbClr val="1D1D1B"/>
              </a:solidFill>
              <a:latin typeface="Calibri"/>
              <a:ea typeface="Calibri"/>
              <a:cs typeface="Calibri"/>
              <a:sym typeface="Calibri"/>
            </a:endParaRPr>
          </a:p>
        </p:txBody>
      </p:sp>
      <p:sp>
        <p:nvSpPr>
          <p:cNvPr id="221" name="Google Shape;221;p3"/>
          <p:cNvSpPr txBox="1">
            <a:spLocks noGrp="1"/>
          </p:cNvSpPr>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lvl="0" indent="-381000">
              <a:buAutoNum type="arabicParenR"/>
            </a:pPr>
            <a:r>
              <a:rPr lang="it-IT" dirty="0"/>
              <a:t>Attività 2: brainstorming delle sfide</a:t>
            </a:r>
          </a:p>
        </p:txBody>
      </p:sp>
      <p:pic>
        <p:nvPicPr>
          <p:cNvPr id="222" name="Google Shape;222;p3"/>
          <p:cNvPicPr preferRelativeResize="0"/>
          <p:nvPr/>
        </p:nvPicPr>
        <p:blipFill>
          <a:blip r:embed="rId3">
            <a:alphaModFix/>
          </a:blip>
          <a:stretch>
            <a:fillRect/>
          </a:stretch>
        </p:blipFill>
        <p:spPr>
          <a:xfrm>
            <a:off x="9013503" y="3429000"/>
            <a:ext cx="2672092" cy="2966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g3434cfbfa7c_0_30"/>
          <p:cNvSpPr txBox="1">
            <a:spLocks noGrp="1"/>
          </p:cNvSpPr>
          <p:nvPr>
            <p:ph type="title"/>
          </p:nvPr>
        </p:nvSpPr>
        <p:spPr>
          <a:xfrm>
            <a:off x="97970" y="246042"/>
            <a:ext cx="11944500" cy="715800"/>
          </a:xfrm>
          <a:prstGeom prst="rect">
            <a:avLst/>
          </a:prstGeom>
        </p:spPr>
        <p:txBody>
          <a:bodyPr spcFirstLastPara="1" wrap="square" lIns="54000" tIns="54000" rIns="54000" bIns="54000" anchor="ctr" anchorCtr="0">
            <a:noAutofit/>
          </a:bodyPr>
          <a:lstStyle/>
          <a:p>
            <a:pPr marL="457200" lvl="0" indent="-228600" algn="l" rtl="0">
              <a:spcBef>
                <a:spcPts val="1000"/>
              </a:spcBef>
              <a:spcAft>
                <a:spcPts val="0"/>
              </a:spcAft>
              <a:buClr>
                <a:srgbClr val="000000"/>
              </a:buClr>
              <a:buSzPts val="1800"/>
              <a:buFont typeface="Arial"/>
              <a:buNone/>
            </a:pPr>
            <a:r>
              <a:rPr lang="en-US" sz="2800" b="1" dirty="0" err="1">
                <a:solidFill>
                  <a:srgbClr val="FFFFFF"/>
                </a:solidFill>
              </a:rPr>
              <a:t>Identificare</a:t>
            </a:r>
            <a:r>
              <a:rPr lang="en-US" sz="2800" b="1" dirty="0">
                <a:solidFill>
                  <a:srgbClr val="FFFFFF"/>
                </a:solidFill>
              </a:rPr>
              <a:t> le </a:t>
            </a:r>
            <a:r>
              <a:rPr lang="en-US" sz="2800" b="1" dirty="0" err="1">
                <a:solidFill>
                  <a:srgbClr val="FFFFFF"/>
                </a:solidFill>
              </a:rPr>
              <a:t>sfide</a:t>
            </a:r>
            <a:r>
              <a:rPr lang="en-US" sz="2800" b="1" dirty="0">
                <a:solidFill>
                  <a:srgbClr val="FFFFFF"/>
                </a:solidFill>
              </a:rPr>
              <a:t> </a:t>
            </a:r>
            <a:r>
              <a:rPr lang="en-US" sz="2800" b="1" dirty="0" err="1">
                <a:solidFill>
                  <a:srgbClr val="FFFFFF"/>
                </a:solidFill>
              </a:rPr>
              <a:t>affrontate</a:t>
            </a:r>
            <a:r>
              <a:rPr lang="en-US" sz="2800" b="1" dirty="0">
                <a:solidFill>
                  <a:srgbClr val="FFFFFF"/>
                </a:solidFill>
              </a:rPr>
              <a:t> in </a:t>
            </a:r>
            <a:r>
              <a:rPr lang="en-US" sz="2800" b="1" dirty="0" err="1">
                <a:solidFill>
                  <a:srgbClr val="FFFFFF"/>
                </a:solidFill>
              </a:rPr>
              <a:t>classe</a:t>
            </a:r>
            <a:endParaRPr sz="2800" b="1" dirty="0">
              <a:solidFill>
                <a:srgbClr val="FFFFFF"/>
              </a:solidFill>
            </a:endParaRPr>
          </a:p>
          <a:p>
            <a:pPr marL="0" lvl="0" indent="0" algn="l" rtl="0">
              <a:spcBef>
                <a:spcPts val="0"/>
              </a:spcBef>
              <a:spcAft>
                <a:spcPts val="0"/>
              </a:spcAft>
              <a:buNone/>
            </a:pPr>
            <a:endParaRPr dirty="0"/>
          </a:p>
        </p:txBody>
      </p:sp>
      <p:sp>
        <p:nvSpPr>
          <p:cNvPr id="229" name="Google Shape;229;g3434cfbfa7c_0_30"/>
          <p:cNvSpPr txBox="1">
            <a:spLocks noGrp="1"/>
          </p:cNvSpPr>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r>
              <a:rPr lang="en-US" dirty="0"/>
              <a:t>2) </a:t>
            </a:r>
            <a:r>
              <a:rPr lang="en-US" dirty="0" err="1"/>
              <a:t>Attività</a:t>
            </a:r>
            <a:r>
              <a:rPr lang="en-US" dirty="0"/>
              <a:t> 3: </a:t>
            </a:r>
            <a:r>
              <a:rPr lang="en-US" dirty="0" err="1"/>
              <a:t>riflessione</a:t>
            </a:r>
            <a:r>
              <a:rPr lang="en-US" dirty="0"/>
              <a:t> </a:t>
            </a:r>
            <a:r>
              <a:rPr lang="en-US" dirty="0" err="1"/>
              <a:t>sulle</a:t>
            </a:r>
            <a:r>
              <a:rPr lang="en-US" dirty="0"/>
              <a:t> </a:t>
            </a:r>
            <a:r>
              <a:rPr lang="en-US" dirty="0" err="1"/>
              <a:t>sfide</a:t>
            </a:r>
            <a:r>
              <a:rPr lang="en-US" dirty="0"/>
              <a:t> </a:t>
            </a:r>
            <a:r>
              <a:rPr lang="en-US" dirty="0" err="1"/>
              <a:t>identificate</a:t>
            </a:r>
            <a:endParaRPr dirty="0"/>
          </a:p>
        </p:txBody>
      </p:sp>
      <p:sp>
        <p:nvSpPr>
          <p:cNvPr id="230" name="Google Shape;230;g3434cfbfa7c_0_30"/>
          <p:cNvSpPr txBox="1">
            <a:spLocks noGrp="1"/>
          </p:cNvSpPr>
          <p:nvPr>
            <p:ph type="body" idx="2"/>
          </p:nvPr>
        </p:nvSpPr>
        <p:spPr>
          <a:xfrm>
            <a:off x="309350" y="1462700"/>
            <a:ext cx="10140936" cy="5289300"/>
          </a:xfrm>
          <a:prstGeom prst="rect">
            <a:avLst/>
          </a:prstGeom>
        </p:spPr>
        <p:txBody>
          <a:bodyPr spcFirstLastPara="1" wrap="square" lIns="91425" tIns="45700" rIns="91425" bIns="45700" anchor="t" anchorCtr="0">
            <a:noAutofit/>
          </a:bodyPr>
          <a:lstStyle/>
          <a:p>
            <a:pPr marL="0" lvl="0" indent="0" algn="l" rtl="0">
              <a:lnSpc>
                <a:spcPct val="100000"/>
              </a:lnSpc>
              <a:spcBef>
                <a:spcPts val="1000"/>
              </a:spcBef>
              <a:spcAft>
                <a:spcPts val="0"/>
              </a:spcAft>
              <a:buNone/>
            </a:pPr>
            <a:r>
              <a:rPr lang="en-US" sz="2200" b="1" i="1" dirty="0" err="1">
                <a:solidFill>
                  <a:schemeClr val="dk1"/>
                </a:solidFill>
              </a:rPr>
              <a:t>Rifletti</a:t>
            </a:r>
            <a:r>
              <a:rPr lang="en-US" sz="2200" b="1" i="1" dirty="0">
                <a:solidFill>
                  <a:schemeClr val="dk1"/>
                </a:solidFill>
              </a:rPr>
              <a:t> </a:t>
            </a:r>
            <a:r>
              <a:rPr lang="en-US" sz="2200" b="1" i="1" dirty="0" err="1">
                <a:solidFill>
                  <a:schemeClr val="dk1"/>
                </a:solidFill>
              </a:rPr>
              <a:t>sulle</a:t>
            </a:r>
            <a:r>
              <a:rPr lang="en-US" sz="2200" b="1" i="1" dirty="0">
                <a:solidFill>
                  <a:schemeClr val="dk1"/>
                </a:solidFill>
              </a:rPr>
              <a:t> </a:t>
            </a:r>
            <a:r>
              <a:rPr lang="en-US" sz="2200" b="1" i="1" dirty="0" err="1">
                <a:solidFill>
                  <a:schemeClr val="dk1"/>
                </a:solidFill>
              </a:rPr>
              <a:t>sfide</a:t>
            </a:r>
            <a:r>
              <a:rPr lang="en-US" sz="2200" b="1" i="1" dirty="0">
                <a:solidFill>
                  <a:schemeClr val="dk1"/>
                </a:solidFill>
              </a:rPr>
              <a:t> </a:t>
            </a:r>
            <a:r>
              <a:rPr lang="en-US" sz="2200" b="1" i="1" dirty="0" err="1">
                <a:solidFill>
                  <a:schemeClr val="dk1"/>
                </a:solidFill>
              </a:rPr>
              <a:t>identificate</a:t>
            </a:r>
            <a:r>
              <a:rPr lang="en-US" sz="2200" b="1" i="1" dirty="0">
                <a:solidFill>
                  <a:schemeClr val="dk1"/>
                </a:solidFill>
              </a:rPr>
              <a:t> </a:t>
            </a:r>
            <a:r>
              <a:rPr lang="en-US" sz="2200" b="1" i="1" dirty="0" err="1">
                <a:solidFill>
                  <a:schemeClr val="dk1"/>
                </a:solidFill>
              </a:rPr>
              <a:t>nell’attività</a:t>
            </a:r>
            <a:r>
              <a:rPr lang="en-US" sz="2200" b="1" i="1" dirty="0">
                <a:solidFill>
                  <a:schemeClr val="dk1"/>
                </a:solidFill>
              </a:rPr>
              <a:t> 2 e, per </a:t>
            </a:r>
            <a:r>
              <a:rPr lang="en-US" sz="2200" b="1" i="1" dirty="0" err="1">
                <a:solidFill>
                  <a:schemeClr val="dk1"/>
                </a:solidFill>
              </a:rPr>
              <a:t>ogni</a:t>
            </a:r>
            <a:r>
              <a:rPr lang="en-US" sz="2200" b="1" i="1" dirty="0">
                <a:solidFill>
                  <a:schemeClr val="dk1"/>
                </a:solidFill>
              </a:rPr>
              <a:t> </a:t>
            </a:r>
            <a:r>
              <a:rPr lang="en-US" sz="2200" b="1" i="1" dirty="0" err="1">
                <a:solidFill>
                  <a:schemeClr val="dk1"/>
                </a:solidFill>
              </a:rPr>
              <a:t>sfida</a:t>
            </a:r>
            <a:r>
              <a:rPr lang="en-US" sz="2200" b="1" i="1" dirty="0">
                <a:solidFill>
                  <a:schemeClr val="dk1"/>
                </a:solidFill>
              </a:rPr>
              <a:t>, </a:t>
            </a:r>
            <a:r>
              <a:rPr lang="en-US" sz="2200" b="1" i="1" dirty="0" err="1">
                <a:solidFill>
                  <a:schemeClr val="dk1"/>
                </a:solidFill>
              </a:rPr>
              <a:t>rispondi</a:t>
            </a:r>
            <a:r>
              <a:rPr lang="en-US" sz="2200" b="1" i="1" dirty="0">
                <a:solidFill>
                  <a:schemeClr val="dk1"/>
                </a:solidFill>
              </a:rPr>
              <a:t> alle </a:t>
            </a:r>
            <a:r>
              <a:rPr lang="en-US" sz="2200" b="1" i="1" dirty="0" err="1">
                <a:solidFill>
                  <a:schemeClr val="dk1"/>
                </a:solidFill>
              </a:rPr>
              <a:t>seguenti</a:t>
            </a:r>
            <a:r>
              <a:rPr lang="en-US" sz="2200" b="1" i="1" dirty="0">
                <a:solidFill>
                  <a:schemeClr val="dk1"/>
                </a:solidFill>
              </a:rPr>
              <a:t> </a:t>
            </a:r>
            <a:r>
              <a:rPr lang="en-US" sz="2200" b="1" i="1" dirty="0" err="1">
                <a:solidFill>
                  <a:schemeClr val="dk1"/>
                </a:solidFill>
              </a:rPr>
              <a:t>domande</a:t>
            </a:r>
            <a:r>
              <a:rPr lang="en-US" sz="2200" b="1" i="1" dirty="0">
                <a:solidFill>
                  <a:schemeClr val="dk1"/>
                </a:solidFill>
              </a:rPr>
              <a:t> per </a:t>
            </a:r>
            <a:r>
              <a:rPr lang="en-US" sz="2200" b="1" i="1" dirty="0" err="1">
                <a:solidFill>
                  <a:schemeClr val="dk1"/>
                </a:solidFill>
              </a:rPr>
              <a:t>iscritto</a:t>
            </a:r>
            <a:r>
              <a:rPr lang="en-US" sz="2200" b="1" i="1" dirty="0">
                <a:solidFill>
                  <a:schemeClr val="dk1"/>
                </a:solidFill>
              </a:rPr>
              <a:t> (15 min):</a:t>
            </a:r>
            <a:endParaRPr sz="2200" b="1" dirty="0">
              <a:solidFill>
                <a:schemeClr val="dk1"/>
              </a:solidFill>
            </a:endParaRPr>
          </a:p>
          <a:p>
            <a:pPr marL="0" lvl="0" indent="0" algn="l" rtl="0">
              <a:lnSpc>
                <a:spcPct val="100000"/>
              </a:lnSpc>
              <a:spcBef>
                <a:spcPts val="1000"/>
              </a:spcBef>
              <a:spcAft>
                <a:spcPts val="0"/>
              </a:spcAft>
              <a:buNone/>
            </a:pPr>
            <a:r>
              <a:rPr lang="it-IT" sz="2200" dirty="0">
                <a:solidFill>
                  <a:schemeClr val="dk1"/>
                </a:solidFill>
              </a:rPr>
              <a:t>●	</a:t>
            </a:r>
            <a:r>
              <a:rPr lang="it-IT" sz="2200" b="1" dirty="0">
                <a:solidFill>
                  <a:schemeClr val="dk1"/>
                </a:solidFill>
              </a:rPr>
              <a:t>RILEVANZA</a:t>
            </a:r>
            <a:r>
              <a:rPr lang="it-IT" sz="2200" dirty="0">
                <a:solidFill>
                  <a:schemeClr val="dk1"/>
                </a:solidFill>
              </a:rPr>
              <a:t>: perché questa sfida è importante?</a:t>
            </a:r>
          </a:p>
          <a:p>
            <a:pPr marL="0" lvl="0" indent="0" algn="l" rtl="0">
              <a:lnSpc>
                <a:spcPct val="100000"/>
              </a:lnSpc>
              <a:spcBef>
                <a:spcPts val="1000"/>
              </a:spcBef>
              <a:spcAft>
                <a:spcPts val="0"/>
              </a:spcAft>
              <a:buNone/>
            </a:pPr>
            <a:r>
              <a:rPr lang="it-IT" sz="2200" dirty="0">
                <a:solidFill>
                  <a:schemeClr val="dk1"/>
                </a:solidFill>
              </a:rPr>
              <a:t>●	</a:t>
            </a:r>
            <a:r>
              <a:rPr lang="it-IT" sz="2200" b="1" dirty="0">
                <a:solidFill>
                  <a:schemeClr val="dk1"/>
                </a:solidFill>
              </a:rPr>
              <a:t>FONTE</a:t>
            </a:r>
            <a:r>
              <a:rPr lang="it-IT" sz="2200" dirty="0">
                <a:solidFill>
                  <a:schemeClr val="dk1"/>
                </a:solidFill>
              </a:rPr>
              <a:t>: qual è la causa alla radice?</a:t>
            </a:r>
          </a:p>
          <a:p>
            <a:pPr marL="0" lvl="0" indent="0" algn="l" rtl="0">
              <a:lnSpc>
                <a:spcPct val="100000"/>
              </a:lnSpc>
              <a:spcBef>
                <a:spcPts val="1000"/>
              </a:spcBef>
              <a:spcAft>
                <a:spcPts val="0"/>
              </a:spcAft>
              <a:buNone/>
            </a:pPr>
            <a:r>
              <a:rPr lang="it-IT" sz="2200" dirty="0">
                <a:solidFill>
                  <a:schemeClr val="dk1"/>
                </a:solidFill>
              </a:rPr>
              <a:t>●	</a:t>
            </a:r>
            <a:r>
              <a:rPr lang="it-IT" sz="2200" b="1" dirty="0">
                <a:solidFill>
                  <a:schemeClr val="dk1"/>
                </a:solidFill>
              </a:rPr>
              <a:t>ESPERIENZE PREGRESSE</a:t>
            </a:r>
            <a:r>
              <a:rPr lang="it-IT" sz="2200" dirty="0">
                <a:solidFill>
                  <a:schemeClr val="dk1"/>
                </a:solidFill>
              </a:rPr>
              <a:t>: quale approccio hai già provato per cambiare la situazione? Cosa è stato utile o inutile?</a:t>
            </a:r>
          </a:p>
          <a:p>
            <a:pPr marL="0" lvl="0" indent="0" algn="l" rtl="0">
              <a:lnSpc>
                <a:spcPct val="100000"/>
              </a:lnSpc>
              <a:spcBef>
                <a:spcPts val="1000"/>
              </a:spcBef>
              <a:spcAft>
                <a:spcPts val="0"/>
              </a:spcAft>
              <a:buNone/>
            </a:pPr>
            <a:r>
              <a:rPr lang="it-IT" sz="2200" dirty="0">
                <a:solidFill>
                  <a:schemeClr val="dk1"/>
                </a:solidFill>
              </a:rPr>
              <a:t>●	</a:t>
            </a:r>
            <a:r>
              <a:rPr lang="it-IT" sz="2200" b="1" dirty="0">
                <a:solidFill>
                  <a:schemeClr val="dk1"/>
                </a:solidFill>
              </a:rPr>
              <a:t>ADATTAMENTO</a:t>
            </a:r>
            <a:r>
              <a:rPr lang="it-IT" sz="2200" dirty="0">
                <a:solidFill>
                  <a:schemeClr val="dk1"/>
                </a:solidFill>
              </a:rPr>
              <a:t>: puoi risolvere il problema modificando l’approccio o l’intera strategia didattica?</a:t>
            </a:r>
          </a:p>
          <a:p>
            <a:pPr marL="0" lvl="0" indent="0" algn="l" rtl="0">
              <a:lnSpc>
                <a:spcPct val="100000"/>
              </a:lnSpc>
              <a:spcBef>
                <a:spcPts val="1000"/>
              </a:spcBef>
              <a:spcAft>
                <a:spcPts val="0"/>
              </a:spcAft>
              <a:buNone/>
            </a:pPr>
            <a:r>
              <a:rPr lang="it-IT" sz="2200" dirty="0">
                <a:solidFill>
                  <a:schemeClr val="dk1"/>
                </a:solidFill>
              </a:rPr>
              <a:t>●	</a:t>
            </a:r>
            <a:r>
              <a:rPr lang="it-IT" sz="2200" b="1" dirty="0">
                <a:solidFill>
                  <a:schemeClr val="dk1"/>
                </a:solidFill>
              </a:rPr>
              <a:t>INTERSEZIONALITÀ</a:t>
            </a:r>
            <a:r>
              <a:rPr lang="it-IT" sz="2200" dirty="0">
                <a:solidFill>
                  <a:schemeClr val="dk1"/>
                </a:solidFill>
              </a:rPr>
              <a:t>: questa sfida ha un impatto negativo solo su alcuni gruppi in base all'intersezione delle loro caratteristiche identitarie specifiche (in altre parole, il problema colpisce in modo sproporzionato i gruppi emarginati)?</a:t>
            </a:r>
          </a:p>
          <a:p>
            <a:pPr marL="0" lvl="0" indent="0" algn="l" rtl="0">
              <a:lnSpc>
                <a:spcPct val="100000"/>
              </a:lnSpc>
              <a:spcBef>
                <a:spcPts val="1000"/>
              </a:spcBef>
              <a:spcAft>
                <a:spcPts val="0"/>
              </a:spcAft>
              <a:buNone/>
            </a:pPr>
            <a:r>
              <a:rPr lang="it-IT" sz="2200" dirty="0">
                <a:solidFill>
                  <a:schemeClr val="dk1"/>
                </a:solidFill>
              </a:rPr>
              <a:t>●	</a:t>
            </a:r>
            <a:r>
              <a:rPr lang="it-IT" sz="2200" b="1" dirty="0">
                <a:solidFill>
                  <a:schemeClr val="dk1"/>
                </a:solidFill>
              </a:rPr>
              <a:t>IPOTESI</a:t>
            </a:r>
            <a:r>
              <a:rPr lang="it-IT" sz="2200" dirty="0">
                <a:solidFill>
                  <a:schemeClr val="dk1"/>
                </a:solidFill>
              </a:rPr>
              <a:t>: quali sono le tue ipotesi?</a:t>
            </a:r>
          </a:p>
          <a:p>
            <a:pPr marL="0" lvl="0" indent="0" algn="l" rtl="0">
              <a:spcBef>
                <a:spcPts val="1000"/>
              </a:spcBef>
              <a:spcAft>
                <a:spcPts val="0"/>
              </a:spcAft>
              <a:buNone/>
            </a:pPr>
            <a:endParaRPr dirty="0"/>
          </a:p>
        </p:txBody>
      </p:sp>
      <p:pic>
        <p:nvPicPr>
          <p:cNvPr id="231" name="Google Shape;231;g3434cfbfa7c_0_30"/>
          <p:cNvPicPr preferRelativeResize="0"/>
          <p:nvPr/>
        </p:nvPicPr>
        <p:blipFill>
          <a:blip r:embed="rId3">
            <a:alphaModFix/>
          </a:blip>
          <a:stretch>
            <a:fillRect/>
          </a:stretch>
        </p:blipFill>
        <p:spPr>
          <a:xfrm>
            <a:off x="10515601" y="2135700"/>
            <a:ext cx="1476175" cy="39433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g346725dbc0d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it-IT" sz="2800" b="1">
                <a:solidFill>
                  <a:srgbClr val="FFFFFF"/>
                </a:solidFill>
              </a:rPr>
              <a:t>Identificare le sfide affrontate in classe</a:t>
            </a:r>
          </a:p>
        </p:txBody>
      </p:sp>
      <p:sp>
        <p:nvSpPr>
          <p:cNvPr id="237" name="Google Shape;237;g346725dbc0d_0_0"/>
          <p:cNvSpPr txBox="1"/>
          <p:nvPr/>
        </p:nvSpPr>
        <p:spPr>
          <a:xfrm>
            <a:off x="149530" y="1350272"/>
            <a:ext cx="11944500" cy="51591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it-IT" sz="2200" dirty="0">
                <a:solidFill>
                  <a:schemeClr val="dk1"/>
                </a:solidFill>
                <a:latin typeface="Calibri"/>
                <a:ea typeface="Calibri"/>
                <a:cs typeface="Calibri"/>
                <a:sym typeface="Calibri"/>
              </a:rPr>
              <a:t>Per formulare una buona domanda di </a:t>
            </a:r>
            <a:r>
              <a:rPr lang="it-IT" sz="2200" i="1" dirty="0">
                <a:solidFill>
                  <a:schemeClr val="dk1"/>
                </a:solidFill>
                <a:latin typeface="Calibri"/>
                <a:ea typeface="Calibri"/>
                <a:cs typeface="Calibri"/>
                <a:sym typeface="Calibri"/>
              </a:rPr>
              <a:t>ricerca-azione</a:t>
            </a:r>
            <a:r>
              <a:rPr lang="it-IT" sz="2200" dirty="0">
                <a:solidFill>
                  <a:schemeClr val="dk1"/>
                </a:solidFill>
                <a:latin typeface="Calibri"/>
                <a:ea typeface="Calibri"/>
                <a:cs typeface="Calibri"/>
                <a:sym typeface="Calibri"/>
              </a:rPr>
              <a:t>, è necessario partire da una </a:t>
            </a:r>
            <a:r>
              <a:rPr lang="it-IT" sz="2200" b="1" dirty="0">
                <a:solidFill>
                  <a:schemeClr val="dk1"/>
                </a:solidFill>
                <a:latin typeface="Calibri"/>
                <a:ea typeface="Calibri"/>
                <a:cs typeface="Calibri"/>
                <a:sym typeface="Calibri"/>
              </a:rPr>
              <a:t>prima bozza </a:t>
            </a:r>
            <a:r>
              <a:rPr lang="it-IT" sz="2200" dirty="0">
                <a:solidFill>
                  <a:schemeClr val="dk1"/>
                </a:solidFill>
                <a:latin typeface="Calibri"/>
                <a:ea typeface="Calibri"/>
                <a:cs typeface="Calibri"/>
                <a:sym typeface="Calibri"/>
              </a:rPr>
              <a:t>basata sull’esperienza in classe. </a:t>
            </a:r>
          </a:p>
          <a:p>
            <a:pPr marL="0" lvl="0" indent="0" algn="ctr" rtl="0">
              <a:lnSpc>
                <a:spcPct val="150000"/>
              </a:lnSpc>
              <a:spcBef>
                <a:spcPts val="0"/>
              </a:spcBef>
              <a:spcAft>
                <a:spcPts val="0"/>
              </a:spcAft>
              <a:buNone/>
            </a:pPr>
            <a:r>
              <a:rPr lang="it-IT" sz="2200" i="1" dirty="0">
                <a:solidFill>
                  <a:schemeClr val="dk1"/>
                </a:solidFill>
                <a:latin typeface="Calibri"/>
                <a:ea typeface="Calibri"/>
                <a:cs typeface="Calibri"/>
                <a:sym typeface="Calibri"/>
              </a:rPr>
              <a:t>                Esempio: «Le ragazze non si impegnano nelle attività di programmazione». ⇒ «Perché le ragazze non si dedicano alla programmazione?»</a:t>
            </a:r>
          </a:p>
          <a:p>
            <a:pPr marL="0" lvl="0" indent="0" algn="l" rtl="0">
              <a:lnSpc>
                <a:spcPct val="150000"/>
              </a:lnSpc>
              <a:spcBef>
                <a:spcPts val="0"/>
              </a:spcBef>
              <a:spcAft>
                <a:spcPts val="0"/>
              </a:spcAft>
              <a:buNone/>
            </a:pPr>
            <a:r>
              <a:rPr lang="it-IT" sz="2200" dirty="0">
                <a:solidFill>
                  <a:schemeClr val="dk1"/>
                </a:solidFill>
                <a:latin typeface="Calibri"/>
                <a:ea typeface="Calibri"/>
                <a:cs typeface="Calibri"/>
                <a:sym typeface="Calibri"/>
              </a:rPr>
              <a:t>Per diventare «perseguibile», la domanda dev’essere perfezionata. </a:t>
            </a:r>
          </a:p>
          <a:p>
            <a:pPr marL="0" lvl="0" indent="0" algn="l" rtl="0">
              <a:lnSpc>
                <a:spcPct val="150000"/>
              </a:lnSpc>
              <a:spcBef>
                <a:spcPts val="0"/>
              </a:spcBef>
              <a:spcAft>
                <a:spcPts val="0"/>
              </a:spcAft>
              <a:buNone/>
            </a:pPr>
            <a:r>
              <a:rPr lang="it-IT" sz="2200" dirty="0">
                <a:solidFill>
                  <a:schemeClr val="dk1"/>
                </a:solidFill>
                <a:latin typeface="Calibri"/>
                <a:ea typeface="Calibri"/>
                <a:cs typeface="Calibri"/>
                <a:sym typeface="Calibri"/>
              </a:rPr>
              <a:t>Una buona domanda:</a:t>
            </a:r>
          </a:p>
          <a:p>
            <a:pPr marL="457200" lvl="0" indent="-368300" algn="l" rtl="0">
              <a:lnSpc>
                <a:spcPct val="150000"/>
              </a:lnSpc>
              <a:spcBef>
                <a:spcPts val="0"/>
              </a:spcBef>
              <a:spcAft>
                <a:spcPts val="0"/>
              </a:spcAft>
              <a:buClr>
                <a:schemeClr val="dk1"/>
              </a:buClr>
              <a:buSzPts val="2200"/>
              <a:buFont typeface="Calibri"/>
              <a:buChar char="➔"/>
            </a:pPr>
            <a:r>
              <a:rPr lang="it-IT" sz="2200" u="sng" dirty="0">
                <a:solidFill>
                  <a:schemeClr val="dk1"/>
                </a:solidFill>
                <a:latin typeface="Calibri"/>
                <a:ea typeface="Calibri"/>
                <a:cs typeface="Calibri"/>
                <a:sym typeface="Calibri"/>
              </a:rPr>
              <a:t>Si concentra sull'azione </a:t>
            </a:r>
            <a:r>
              <a:rPr lang="it-IT" sz="2200" dirty="0">
                <a:solidFill>
                  <a:schemeClr val="dk1"/>
                </a:solidFill>
                <a:latin typeface="Calibri"/>
                <a:ea typeface="Calibri"/>
                <a:cs typeface="Calibri"/>
                <a:sym typeface="Calibri"/>
              </a:rPr>
              <a:t>(es. «come posso adattare le lezioni sull'algoritmo per sfruttare i punti di forza delle ragazze nella risoluzione collaborativa dei problemi?»)</a:t>
            </a:r>
          </a:p>
          <a:p>
            <a:pPr marL="457200" lvl="0" indent="-368300" algn="l" rtl="0">
              <a:lnSpc>
                <a:spcPct val="150000"/>
              </a:lnSpc>
              <a:spcBef>
                <a:spcPts val="0"/>
              </a:spcBef>
              <a:spcAft>
                <a:spcPts val="0"/>
              </a:spcAft>
              <a:buClr>
                <a:schemeClr val="dk1"/>
              </a:buClr>
              <a:buSzPts val="2200"/>
              <a:buFont typeface="Calibri"/>
              <a:buChar char="➔"/>
            </a:pPr>
            <a:r>
              <a:rPr lang="it-IT" sz="2200" u="sng" dirty="0">
                <a:solidFill>
                  <a:schemeClr val="dk1"/>
                </a:solidFill>
                <a:latin typeface="Calibri"/>
                <a:ea typeface="Calibri"/>
                <a:cs typeface="Calibri"/>
                <a:sym typeface="Calibri"/>
              </a:rPr>
              <a:t>Si concentra su ciò che l'insegnante può controllare.</a:t>
            </a:r>
          </a:p>
          <a:p>
            <a:pPr marL="457200" lvl="0" indent="-368300" algn="l" rtl="0">
              <a:lnSpc>
                <a:spcPct val="150000"/>
              </a:lnSpc>
              <a:spcBef>
                <a:spcPts val="0"/>
              </a:spcBef>
              <a:spcAft>
                <a:spcPts val="0"/>
              </a:spcAft>
              <a:buClr>
                <a:schemeClr val="dk1"/>
              </a:buClr>
              <a:buSzPts val="2200"/>
              <a:buFont typeface="Calibri"/>
              <a:buChar char="➔"/>
            </a:pPr>
            <a:r>
              <a:rPr lang="it-IT" sz="2200" u="sng" dirty="0">
                <a:solidFill>
                  <a:schemeClr val="dk1"/>
                </a:solidFill>
                <a:latin typeface="Calibri"/>
                <a:ea typeface="Calibri"/>
                <a:cs typeface="Calibri"/>
                <a:sym typeface="Calibri"/>
              </a:rPr>
              <a:t>Invita ad adottare strategie misurabili.</a:t>
            </a:r>
          </a:p>
          <a:p>
            <a:pPr marL="457200" lvl="0" indent="0" algn="l" rtl="0">
              <a:lnSpc>
                <a:spcPct val="150000"/>
              </a:lnSpc>
              <a:spcBef>
                <a:spcPts val="0"/>
              </a:spcBef>
              <a:spcAft>
                <a:spcPts val="0"/>
              </a:spcAft>
              <a:buNone/>
            </a:pPr>
            <a:endParaRPr lang="it-IT" sz="2200" dirty="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endParaRPr lang="it-IT" sz="2200" dirty="0">
              <a:solidFill>
                <a:srgbClr val="1D1D1B"/>
              </a:solidFill>
              <a:latin typeface="Calibri"/>
              <a:ea typeface="Calibri"/>
              <a:cs typeface="Calibri"/>
              <a:sym typeface="Calibri"/>
            </a:endParaRPr>
          </a:p>
        </p:txBody>
      </p:sp>
      <p:sp>
        <p:nvSpPr>
          <p:cNvPr id="238" name="Google Shape;238;g346725dbc0d_0_0"/>
          <p:cNvSpPr txBox="1">
            <a:spLocks noGrp="1"/>
          </p:cNvSpPr>
          <p:nvPr>
            <p:ph type="body" idx="1"/>
          </p:nvPr>
        </p:nvSpPr>
        <p:spPr>
          <a:xfrm>
            <a:off x="97970" y="10748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dirty="0"/>
              <a:t>3) </a:t>
            </a:r>
            <a:r>
              <a:rPr lang="en-US" dirty="0" err="1"/>
              <a:t>Attività</a:t>
            </a:r>
            <a:r>
              <a:rPr lang="en-US" dirty="0"/>
              <a:t> 4: </a:t>
            </a:r>
            <a:r>
              <a:rPr lang="en-US" dirty="0" err="1"/>
              <a:t>formulazione</a:t>
            </a:r>
            <a:r>
              <a:rPr lang="en-US" dirty="0"/>
              <a:t> </a:t>
            </a:r>
            <a:r>
              <a:rPr lang="en-US" dirty="0" err="1"/>
              <a:t>della</a:t>
            </a:r>
            <a:r>
              <a:rPr lang="en-US" dirty="0"/>
              <a:t> </a:t>
            </a:r>
            <a:r>
              <a:rPr lang="en-US" dirty="0" err="1"/>
              <a:t>domanda</a:t>
            </a:r>
            <a:r>
              <a:rPr lang="en-US" dirty="0"/>
              <a:t> finale la </a:t>
            </a:r>
            <a:r>
              <a:rPr lang="en-US" i="1" dirty="0" err="1"/>
              <a:t>ricerca</a:t>
            </a:r>
            <a:r>
              <a:rPr lang="en-US" i="1" dirty="0"/>
              <a:t>-azione</a:t>
            </a:r>
            <a:endParaRPr dirty="0"/>
          </a:p>
          <a:p>
            <a:pPr marL="0" lvl="0" indent="0" algn="just" rtl="0">
              <a:spcBef>
                <a:spcPts val="1000"/>
              </a:spcBef>
              <a:spcAft>
                <a:spcPts val="0"/>
              </a:spcAft>
              <a:buNone/>
            </a:pPr>
            <a:r>
              <a:rPr lang="en-US" dirty="0"/>
              <a:t> </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3493e720b4e_1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dirty="0" err="1">
                <a:solidFill>
                  <a:srgbClr val="FFFFFF"/>
                </a:solidFill>
              </a:rPr>
              <a:t>Identificare</a:t>
            </a:r>
            <a:r>
              <a:rPr lang="en-US" sz="2800" b="1" dirty="0">
                <a:solidFill>
                  <a:srgbClr val="FFFFFF"/>
                </a:solidFill>
              </a:rPr>
              <a:t> le </a:t>
            </a:r>
            <a:r>
              <a:rPr lang="en-US" sz="2800" b="1" dirty="0" err="1">
                <a:solidFill>
                  <a:srgbClr val="FFFFFF"/>
                </a:solidFill>
              </a:rPr>
              <a:t>sfide</a:t>
            </a:r>
            <a:r>
              <a:rPr lang="en-US" sz="2800" b="1" dirty="0">
                <a:solidFill>
                  <a:srgbClr val="FFFFFF"/>
                </a:solidFill>
              </a:rPr>
              <a:t> </a:t>
            </a:r>
            <a:r>
              <a:rPr lang="en-US" sz="2800" b="1" dirty="0" err="1">
                <a:solidFill>
                  <a:srgbClr val="FFFFFF"/>
                </a:solidFill>
              </a:rPr>
              <a:t>affrontate</a:t>
            </a:r>
            <a:r>
              <a:rPr lang="en-US" sz="2800" b="1" dirty="0">
                <a:solidFill>
                  <a:srgbClr val="FFFFFF"/>
                </a:solidFill>
              </a:rPr>
              <a:t> in </a:t>
            </a:r>
            <a:r>
              <a:rPr lang="en-US" sz="2800" b="1" dirty="0" err="1">
                <a:solidFill>
                  <a:srgbClr val="FFFFFF"/>
                </a:solidFill>
              </a:rPr>
              <a:t>classe</a:t>
            </a:r>
            <a:endParaRPr sz="2800" b="1" dirty="0">
              <a:solidFill>
                <a:srgbClr val="FFFFFF"/>
              </a:solidFill>
            </a:endParaRPr>
          </a:p>
        </p:txBody>
      </p:sp>
      <p:sp>
        <p:nvSpPr>
          <p:cNvPr id="244" name="Google Shape;244;g3493e720b4e_1_21"/>
          <p:cNvSpPr txBox="1">
            <a:spLocks noGrp="1"/>
          </p:cNvSpPr>
          <p:nvPr>
            <p:ph type="body" idx="1"/>
          </p:nvPr>
        </p:nvSpPr>
        <p:spPr>
          <a:xfrm>
            <a:off x="97970" y="10748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dirty="0"/>
              <a:t>3) </a:t>
            </a:r>
            <a:r>
              <a:rPr lang="en-US" dirty="0" err="1"/>
              <a:t>Formulazione</a:t>
            </a:r>
            <a:r>
              <a:rPr lang="en-US" dirty="0"/>
              <a:t> </a:t>
            </a:r>
            <a:r>
              <a:rPr lang="en-US" dirty="0" err="1"/>
              <a:t>della</a:t>
            </a:r>
            <a:r>
              <a:rPr lang="en-US" dirty="0"/>
              <a:t> </a:t>
            </a:r>
            <a:r>
              <a:rPr lang="en-US" dirty="0" err="1"/>
              <a:t>domanda</a:t>
            </a:r>
            <a:r>
              <a:rPr lang="en-US" dirty="0"/>
              <a:t> finale per la </a:t>
            </a:r>
            <a:r>
              <a:rPr lang="en-US" i="1" dirty="0" err="1"/>
              <a:t>ricerca</a:t>
            </a:r>
            <a:r>
              <a:rPr lang="en-US" i="1" dirty="0"/>
              <a:t>-azione</a:t>
            </a:r>
            <a:endParaRPr dirty="0"/>
          </a:p>
        </p:txBody>
      </p:sp>
      <p:graphicFrame>
        <p:nvGraphicFramePr>
          <p:cNvPr id="245" name="Google Shape;245;g3493e720b4e_1_21"/>
          <p:cNvGraphicFramePr/>
          <p:nvPr>
            <p:extLst>
              <p:ext uri="{D42A27DB-BD31-4B8C-83A1-F6EECF244321}">
                <p14:modId xmlns:p14="http://schemas.microsoft.com/office/powerpoint/2010/main" val="3353309047"/>
              </p:ext>
            </p:extLst>
          </p:nvPr>
        </p:nvGraphicFramePr>
        <p:xfrm>
          <a:off x="422350" y="1903100"/>
          <a:ext cx="10287000" cy="4846200"/>
        </p:xfrm>
        <a:graphic>
          <a:graphicData uri="http://schemas.openxmlformats.org/drawingml/2006/table">
            <a:tbl>
              <a:tblPr>
                <a:noFill/>
                <a:tableStyleId>{D2E19183-A365-41C5-9D7F-4783C5A088D4}</a:tableStyleId>
              </a:tblPr>
              <a:tblGrid>
                <a:gridCol w="2571750">
                  <a:extLst>
                    <a:ext uri="{9D8B030D-6E8A-4147-A177-3AD203B41FA5}">
                      <a16:colId xmlns:a16="http://schemas.microsoft.com/office/drawing/2014/main" val="20000"/>
                    </a:ext>
                  </a:extLst>
                </a:gridCol>
                <a:gridCol w="2571750">
                  <a:extLst>
                    <a:ext uri="{9D8B030D-6E8A-4147-A177-3AD203B41FA5}">
                      <a16:colId xmlns:a16="http://schemas.microsoft.com/office/drawing/2014/main" val="20001"/>
                    </a:ext>
                  </a:extLst>
                </a:gridCol>
                <a:gridCol w="2571750">
                  <a:extLst>
                    <a:ext uri="{9D8B030D-6E8A-4147-A177-3AD203B41FA5}">
                      <a16:colId xmlns:a16="http://schemas.microsoft.com/office/drawing/2014/main" val="20002"/>
                    </a:ext>
                  </a:extLst>
                </a:gridCol>
                <a:gridCol w="2571750">
                  <a:extLst>
                    <a:ext uri="{9D8B030D-6E8A-4147-A177-3AD203B41FA5}">
                      <a16:colId xmlns:a16="http://schemas.microsoft.com/office/drawing/2014/main" val="20003"/>
                    </a:ext>
                  </a:extLst>
                </a:gridCol>
              </a:tblGrid>
              <a:tr h="381000">
                <a:tc>
                  <a:txBody>
                    <a:bodyPr/>
                    <a:lstStyle/>
                    <a:p>
                      <a:pPr marL="0" lvl="0" indent="0" algn="l" rtl="0">
                        <a:spcBef>
                          <a:spcPts val="0"/>
                        </a:spcBef>
                        <a:spcAft>
                          <a:spcPts val="0"/>
                        </a:spcAft>
                        <a:buNone/>
                      </a:pPr>
                      <a:endParaRPr lang="it-IT" sz="1800" b="1" noProof="0" dirty="0">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b="1" i="1" noProof="0">
                          <a:latin typeface="Calibri"/>
                          <a:ea typeface="Calibri"/>
                          <a:cs typeface="Calibri"/>
                          <a:sym typeface="Calibri"/>
                        </a:rPr>
                        <a:t>Cosa significa?</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b="1" i="1" noProof="0" dirty="0">
                          <a:latin typeface="Calibri"/>
                          <a:ea typeface="Calibri"/>
                          <a:cs typeface="Calibri"/>
                          <a:sym typeface="Calibri"/>
                        </a:rPr>
                        <a:t>Domanda forte</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b="1" i="1" noProof="0">
                          <a:solidFill>
                            <a:schemeClr val="dk1"/>
                          </a:solidFill>
                          <a:latin typeface="Calibri"/>
                          <a:ea typeface="Calibri"/>
                          <a:cs typeface="Calibri"/>
                          <a:sym typeface="Calibri"/>
                        </a:rPr>
                        <a:t>Domanda debole</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it-IT" sz="1800" b="1" noProof="0">
                          <a:latin typeface="Calibri"/>
                          <a:ea typeface="Calibri"/>
                          <a:cs typeface="Calibri"/>
                          <a:sym typeface="Calibri"/>
                        </a:rPr>
                        <a:t>Specifica</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noProof="0">
                          <a:latin typeface="Calibri"/>
                          <a:ea typeface="Calibri"/>
                          <a:cs typeface="Calibri"/>
                          <a:sym typeface="Calibri"/>
                        </a:rPr>
                        <a:t>È incentrata su un singolo problema osservabile</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i="1" noProof="0" dirty="0">
                          <a:latin typeface="Calibri"/>
                          <a:ea typeface="Calibri"/>
                          <a:cs typeface="Calibri"/>
                          <a:sym typeface="Calibri"/>
                        </a:rPr>
                        <a:t>In che modo il feedback dei pari influisce sulla sicurezza delle ragazze nella programmazione?</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i="1" noProof="0" dirty="0">
                          <a:solidFill>
                            <a:schemeClr val="dk1"/>
                          </a:solidFill>
                          <a:latin typeface="Calibri"/>
                          <a:ea typeface="Calibri"/>
                          <a:cs typeface="Calibri"/>
                          <a:sym typeface="Calibri"/>
                        </a:rPr>
                        <a:t>Come si può migliorare la lezione?</a:t>
                      </a:r>
                      <a:endParaRPr lang="it-IT" sz="1800" noProof="0" dirty="0">
                        <a:solidFill>
                          <a:schemeClr val="dk1"/>
                        </a:solidFill>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057225">
                <a:tc>
                  <a:txBody>
                    <a:bodyPr/>
                    <a:lstStyle/>
                    <a:p>
                      <a:pPr marL="0" lvl="0" indent="0" algn="l" rtl="0">
                        <a:spcBef>
                          <a:spcPts val="0"/>
                        </a:spcBef>
                        <a:spcAft>
                          <a:spcPts val="0"/>
                        </a:spcAft>
                        <a:buNone/>
                      </a:pPr>
                      <a:r>
                        <a:rPr lang="it-IT" sz="1800" b="1" noProof="0">
                          <a:latin typeface="Calibri"/>
                          <a:ea typeface="Calibri"/>
                          <a:cs typeface="Calibri"/>
                          <a:sym typeface="Calibri"/>
                        </a:rPr>
                        <a:t>Attuabile </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noProof="0" dirty="0">
                          <a:latin typeface="Calibri"/>
                          <a:ea typeface="Calibri"/>
                          <a:cs typeface="Calibri"/>
                          <a:sym typeface="Calibri"/>
                        </a:rPr>
                        <a:t>Permette di attuare un cambiamento diretto</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i="1" noProof="0" dirty="0">
                          <a:latin typeface="Calibri"/>
                          <a:ea typeface="Calibri"/>
                          <a:cs typeface="Calibri"/>
                          <a:sym typeface="Calibri"/>
                        </a:rPr>
                        <a:t>L'utilizzo di strumenti di programmazione visiva (come Scratch) migliora la partecipazione delle persone più timide?</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i="1" noProof="0" dirty="0">
                          <a:latin typeface="Calibri"/>
                          <a:ea typeface="Calibri"/>
                          <a:cs typeface="Calibri"/>
                          <a:sym typeface="Calibri"/>
                        </a:rPr>
                        <a:t>Perché le scuole non forniscono computer migliori?</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it-IT" sz="1800" b="1" noProof="0">
                          <a:latin typeface="Calibri"/>
                          <a:ea typeface="Calibri"/>
                          <a:cs typeface="Calibri"/>
                          <a:sym typeface="Calibri"/>
                        </a:rPr>
                        <a:t>Misurabile</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noProof="0" dirty="0">
                          <a:latin typeface="Calibri"/>
                          <a:ea typeface="Calibri"/>
                          <a:cs typeface="Calibri"/>
                          <a:sym typeface="Calibri"/>
                        </a:rPr>
                        <a:t>Porta a risultati osservabili, quantificabili e documentabili.</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i="1" noProof="0" dirty="0">
                          <a:latin typeface="Calibri"/>
                          <a:ea typeface="Calibri"/>
                          <a:cs typeface="Calibri"/>
                          <a:sym typeface="Calibri"/>
                        </a:rPr>
                        <a:t>L'assegnazione del ruolo di «mentore» aumenta la partecipazione delle ragazze ai progetti di gruppo?</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it-IT" sz="1800" i="1" noProof="0" dirty="0">
                          <a:latin typeface="Calibri"/>
                          <a:ea typeface="Calibri"/>
                          <a:cs typeface="Calibri"/>
                          <a:sym typeface="Calibri"/>
                        </a:rPr>
                        <a:t>Le e gli studenti si divertono di più?</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3434cfbfa7c_0_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dirty="0" err="1">
                <a:solidFill>
                  <a:srgbClr val="FFFFFF"/>
                </a:solidFill>
              </a:rPr>
              <a:t>Identificare</a:t>
            </a:r>
            <a:r>
              <a:rPr lang="en-US" sz="2800" b="1" dirty="0">
                <a:solidFill>
                  <a:srgbClr val="FFFFFF"/>
                </a:solidFill>
              </a:rPr>
              <a:t> le </a:t>
            </a:r>
            <a:r>
              <a:rPr lang="en-US" sz="2800" b="1" dirty="0" err="1">
                <a:solidFill>
                  <a:srgbClr val="FFFFFF"/>
                </a:solidFill>
              </a:rPr>
              <a:t>sfide</a:t>
            </a:r>
            <a:r>
              <a:rPr lang="en-US" sz="2800" b="1" dirty="0">
                <a:solidFill>
                  <a:srgbClr val="FFFFFF"/>
                </a:solidFill>
              </a:rPr>
              <a:t> </a:t>
            </a:r>
            <a:r>
              <a:rPr lang="en-US" sz="2800" b="1" dirty="0" err="1">
                <a:solidFill>
                  <a:srgbClr val="FFFFFF"/>
                </a:solidFill>
              </a:rPr>
              <a:t>affrontate</a:t>
            </a:r>
            <a:r>
              <a:rPr lang="en-US" sz="2800" b="1" dirty="0">
                <a:solidFill>
                  <a:srgbClr val="FFFFFF"/>
                </a:solidFill>
              </a:rPr>
              <a:t> in </a:t>
            </a:r>
            <a:r>
              <a:rPr lang="en-US" sz="2800" b="1" dirty="0" err="1">
                <a:solidFill>
                  <a:srgbClr val="FFFFFF"/>
                </a:solidFill>
              </a:rPr>
              <a:t>classe</a:t>
            </a:r>
            <a:endParaRPr sz="2800" b="1" dirty="0">
              <a:solidFill>
                <a:srgbClr val="FFFFFF"/>
              </a:solidFill>
            </a:endParaRPr>
          </a:p>
        </p:txBody>
      </p:sp>
      <p:sp>
        <p:nvSpPr>
          <p:cNvPr id="251" name="Google Shape;251;g3434cfbfa7c_0_17"/>
          <p:cNvSpPr txBox="1"/>
          <p:nvPr/>
        </p:nvSpPr>
        <p:spPr>
          <a:xfrm>
            <a:off x="274550" y="1462700"/>
            <a:ext cx="11006700" cy="51591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it-IT" sz="2200" b="1" i="1" dirty="0">
                <a:solidFill>
                  <a:schemeClr val="dk1"/>
                </a:solidFill>
                <a:latin typeface="Calibri"/>
                <a:ea typeface="Calibri"/>
                <a:cs typeface="Calibri"/>
                <a:sym typeface="Calibri"/>
              </a:rPr>
              <a:t>Formula una domanda per guidare la ricerca-azione! </a:t>
            </a:r>
          </a:p>
          <a:p>
            <a:pPr marL="457200" lvl="0" indent="-368300" algn="l" rtl="0">
              <a:lnSpc>
                <a:spcPct val="150000"/>
              </a:lnSpc>
              <a:spcBef>
                <a:spcPts val="0"/>
              </a:spcBef>
              <a:spcAft>
                <a:spcPts val="0"/>
              </a:spcAft>
              <a:buClr>
                <a:schemeClr val="dk1"/>
              </a:buClr>
              <a:buSzPts val="2200"/>
              <a:buFont typeface="Calibri"/>
              <a:buChar char="●"/>
            </a:pPr>
            <a:r>
              <a:rPr lang="it-IT" sz="2200" dirty="0">
                <a:solidFill>
                  <a:schemeClr val="dk1"/>
                </a:solidFill>
                <a:latin typeface="Calibri"/>
                <a:ea typeface="Calibri"/>
                <a:cs typeface="Calibri"/>
                <a:sym typeface="Calibri"/>
              </a:rPr>
              <a:t>Prepara una prima bozza basata sulle sfide identificate.</a:t>
            </a:r>
          </a:p>
          <a:p>
            <a:pPr marL="457200" lvl="0" indent="-368300" algn="l" rtl="0">
              <a:lnSpc>
                <a:spcPct val="150000"/>
              </a:lnSpc>
              <a:spcBef>
                <a:spcPts val="0"/>
              </a:spcBef>
              <a:spcAft>
                <a:spcPts val="0"/>
              </a:spcAft>
              <a:buClr>
                <a:schemeClr val="dk1"/>
              </a:buClr>
              <a:buSzPts val="2200"/>
              <a:buFont typeface="Calibri"/>
              <a:buChar char="●"/>
            </a:pPr>
            <a:r>
              <a:rPr lang="it-IT" sz="2200" dirty="0">
                <a:solidFill>
                  <a:schemeClr val="dk1"/>
                </a:solidFill>
                <a:latin typeface="Calibri"/>
                <a:ea typeface="Calibri"/>
                <a:cs typeface="Calibri"/>
                <a:sym typeface="Calibri"/>
              </a:rPr>
              <a:t>Collabora con una o un collega per perfezionarla secondo i seguenti criteri: </a:t>
            </a:r>
          </a:p>
          <a:p>
            <a:pPr marL="914400" lvl="1" indent="-368300" algn="l" rtl="0">
              <a:lnSpc>
                <a:spcPct val="150000"/>
              </a:lnSpc>
              <a:spcBef>
                <a:spcPts val="0"/>
              </a:spcBef>
              <a:spcAft>
                <a:spcPts val="0"/>
              </a:spcAft>
              <a:buClr>
                <a:schemeClr val="dk1"/>
              </a:buClr>
              <a:buSzPts val="2200"/>
              <a:buFont typeface="Calibri"/>
              <a:buChar char="○"/>
            </a:pPr>
            <a:r>
              <a:rPr lang="it-IT" sz="2200" b="1" i="1" dirty="0">
                <a:solidFill>
                  <a:schemeClr val="dk1"/>
                </a:solidFill>
                <a:latin typeface="Calibri"/>
                <a:ea typeface="Calibri"/>
                <a:cs typeface="Calibri"/>
                <a:sym typeface="Calibri"/>
              </a:rPr>
              <a:t>Specifica: </a:t>
            </a:r>
            <a:r>
              <a:rPr lang="it-IT" sz="2200" i="1" dirty="0">
                <a:solidFill>
                  <a:schemeClr val="dk1"/>
                </a:solidFill>
                <a:latin typeface="Calibri"/>
                <a:ea typeface="Calibri"/>
                <a:cs typeface="Calibri"/>
                <a:sym typeface="Calibri"/>
              </a:rPr>
              <a:t>si concentra su una situazione concreta?</a:t>
            </a:r>
          </a:p>
          <a:p>
            <a:pPr marL="914400" lvl="1" indent="-368300" algn="l" rtl="0">
              <a:lnSpc>
                <a:spcPct val="150000"/>
              </a:lnSpc>
              <a:spcBef>
                <a:spcPts val="0"/>
              </a:spcBef>
              <a:spcAft>
                <a:spcPts val="0"/>
              </a:spcAft>
              <a:buClr>
                <a:schemeClr val="dk1"/>
              </a:buClr>
              <a:buSzPts val="2200"/>
              <a:buFont typeface="Calibri"/>
              <a:buChar char="○"/>
            </a:pPr>
            <a:r>
              <a:rPr lang="it-IT" sz="2200" b="1" i="1" dirty="0">
                <a:solidFill>
                  <a:schemeClr val="dk1"/>
                </a:solidFill>
                <a:latin typeface="Calibri"/>
                <a:ea typeface="Calibri"/>
                <a:cs typeface="Calibri"/>
                <a:sym typeface="Calibri"/>
              </a:rPr>
              <a:t>Perseguibile</a:t>
            </a:r>
            <a:r>
              <a:rPr lang="it-IT" sz="2200" i="1" dirty="0">
                <a:solidFill>
                  <a:schemeClr val="dk1"/>
                </a:solidFill>
                <a:latin typeface="Calibri"/>
                <a:ea typeface="Calibri"/>
                <a:cs typeface="Calibri"/>
                <a:sym typeface="Calibri"/>
              </a:rPr>
              <a:t>: è possibile testare una soluzione?</a:t>
            </a:r>
          </a:p>
          <a:p>
            <a:pPr marL="914400" lvl="1" indent="-368300" algn="l" rtl="0">
              <a:lnSpc>
                <a:spcPct val="150000"/>
              </a:lnSpc>
              <a:spcBef>
                <a:spcPts val="0"/>
              </a:spcBef>
              <a:spcAft>
                <a:spcPts val="0"/>
              </a:spcAft>
              <a:buClr>
                <a:schemeClr val="dk1"/>
              </a:buClr>
              <a:buSzPts val="2200"/>
              <a:buFont typeface="Calibri"/>
              <a:buChar char="○"/>
            </a:pPr>
            <a:r>
              <a:rPr lang="it-IT" sz="2200" b="1" i="1" dirty="0">
                <a:solidFill>
                  <a:schemeClr val="dk1"/>
                </a:solidFill>
                <a:latin typeface="Calibri"/>
                <a:ea typeface="Calibri"/>
                <a:cs typeface="Calibri"/>
                <a:sym typeface="Calibri"/>
              </a:rPr>
              <a:t>Misurabile</a:t>
            </a:r>
            <a:r>
              <a:rPr lang="it-IT" sz="2200" i="1" dirty="0">
                <a:solidFill>
                  <a:schemeClr val="dk1"/>
                </a:solidFill>
                <a:latin typeface="Calibri"/>
                <a:ea typeface="Calibri"/>
                <a:cs typeface="Calibri"/>
                <a:sym typeface="Calibri"/>
              </a:rPr>
              <a:t>: come fai a sapere se funziona?</a:t>
            </a:r>
          </a:p>
          <a:p>
            <a:pPr marL="0" lvl="0" indent="0" algn="l" rtl="0">
              <a:lnSpc>
                <a:spcPct val="150000"/>
              </a:lnSpc>
              <a:spcBef>
                <a:spcPts val="0"/>
              </a:spcBef>
              <a:spcAft>
                <a:spcPts val="0"/>
              </a:spcAft>
              <a:buNone/>
            </a:pPr>
            <a:r>
              <a:rPr lang="it-IT" sz="2200" dirty="0">
                <a:solidFill>
                  <a:schemeClr val="dk1"/>
                </a:solidFill>
                <a:latin typeface="Calibri"/>
                <a:ea typeface="Calibri"/>
                <a:cs typeface="Calibri"/>
                <a:sym typeface="Calibri"/>
              </a:rPr>
              <a:t>Prenditi due minuti per ogni domanda!</a:t>
            </a:r>
            <a:endParaRPr lang="it-IT" sz="2200" i="1"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sz="2200" i="1"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sz="220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sz="220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sz="220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sz="2200" u="sng"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sz="220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sz="220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sz="2200" i="1" dirty="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endParaRPr sz="2200" dirty="0">
              <a:solidFill>
                <a:srgbClr val="1D1D1B"/>
              </a:solidFill>
              <a:latin typeface="Calibri"/>
              <a:ea typeface="Calibri"/>
              <a:cs typeface="Calibri"/>
              <a:sym typeface="Calibri"/>
            </a:endParaRPr>
          </a:p>
          <a:p>
            <a:pPr marL="0" marR="0" lvl="0" indent="0" algn="l" rtl="0">
              <a:lnSpc>
                <a:spcPct val="150000"/>
              </a:lnSpc>
              <a:spcBef>
                <a:spcPts val="0"/>
              </a:spcBef>
              <a:spcAft>
                <a:spcPts val="0"/>
              </a:spcAft>
              <a:buNone/>
            </a:pPr>
            <a:endParaRPr sz="2200" dirty="0">
              <a:solidFill>
                <a:srgbClr val="1D1D1B"/>
              </a:solidFill>
              <a:latin typeface="Calibri"/>
              <a:ea typeface="Calibri"/>
              <a:cs typeface="Calibri"/>
              <a:sym typeface="Calibri"/>
            </a:endParaRPr>
          </a:p>
          <a:p>
            <a:pPr marL="0" marR="0" lvl="0" indent="0" algn="l" rtl="0">
              <a:lnSpc>
                <a:spcPct val="150000"/>
              </a:lnSpc>
              <a:spcBef>
                <a:spcPts val="0"/>
              </a:spcBef>
              <a:spcAft>
                <a:spcPts val="0"/>
              </a:spcAft>
              <a:buNone/>
            </a:pPr>
            <a:endParaRPr sz="2200" dirty="0">
              <a:solidFill>
                <a:srgbClr val="1D1D1B"/>
              </a:solidFill>
              <a:latin typeface="Calibri"/>
              <a:ea typeface="Calibri"/>
              <a:cs typeface="Calibri"/>
              <a:sym typeface="Calibri"/>
            </a:endParaRPr>
          </a:p>
        </p:txBody>
      </p:sp>
      <p:sp>
        <p:nvSpPr>
          <p:cNvPr id="252" name="Google Shape;252;g3434cfbfa7c_0_17"/>
          <p:cNvSpPr txBox="1">
            <a:spLocks noGrp="1"/>
          </p:cNvSpPr>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dirty="0"/>
              <a:t>3) </a:t>
            </a:r>
            <a:r>
              <a:rPr lang="en-US" dirty="0" err="1"/>
              <a:t>Attività</a:t>
            </a:r>
            <a:r>
              <a:rPr lang="en-US" dirty="0"/>
              <a:t> 4: </a:t>
            </a:r>
            <a:r>
              <a:rPr lang="en-US" dirty="0" err="1"/>
              <a:t>formulazione</a:t>
            </a:r>
            <a:r>
              <a:rPr lang="en-US" dirty="0"/>
              <a:t> </a:t>
            </a:r>
            <a:r>
              <a:rPr lang="en-US" dirty="0" err="1"/>
              <a:t>della</a:t>
            </a:r>
            <a:r>
              <a:rPr lang="en-US" dirty="0"/>
              <a:t> </a:t>
            </a:r>
            <a:r>
              <a:rPr lang="en-US" dirty="0" err="1"/>
              <a:t>domanda</a:t>
            </a:r>
            <a:r>
              <a:rPr lang="en-US" dirty="0"/>
              <a:t> finale la </a:t>
            </a:r>
            <a:r>
              <a:rPr lang="en-US" i="1" dirty="0" err="1"/>
              <a:t>ricerca</a:t>
            </a:r>
            <a:r>
              <a:rPr lang="en-US" i="1" dirty="0"/>
              <a:t>-azione</a:t>
            </a:r>
            <a:endParaRPr dirty="0"/>
          </a:p>
        </p:txBody>
      </p:sp>
      <p:sp>
        <p:nvSpPr>
          <p:cNvPr id="253" name="Google Shape;253;g3434cfbfa7c_0_17"/>
          <p:cNvSpPr txBox="1"/>
          <p:nvPr/>
        </p:nvSpPr>
        <p:spPr>
          <a:xfrm>
            <a:off x="6616900" y="3375425"/>
            <a:ext cx="5625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9" name="Google Shape;259;g329f623bc3f_0_21"/>
          <p:cNvSpPr txBox="1"/>
          <p:nvPr/>
        </p:nvSpPr>
        <p:spPr>
          <a:xfrm>
            <a:off x="332420" y="920564"/>
            <a:ext cx="11475600" cy="5250900"/>
          </a:xfrm>
          <a:prstGeom prst="rect">
            <a:avLst/>
          </a:prstGeom>
          <a:noFill/>
          <a:ln>
            <a:noFill/>
          </a:ln>
        </p:spPr>
        <p:txBody>
          <a:bodyPr spcFirstLastPara="1" wrap="square" lIns="91425" tIns="91425" rIns="91425" bIns="91425" anchor="t" anchorCtr="0">
            <a:noAutofit/>
          </a:bodyPr>
          <a:lstStyle/>
          <a:p>
            <a:pPr marL="457200" lvl="0" indent="-368300" algn="l" rtl="0">
              <a:spcBef>
                <a:spcPts val="0"/>
              </a:spcBef>
              <a:spcAft>
                <a:spcPts val="0"/>
              </a:spcAft>
              <a:buClr>
                <a:schemeClr val="dk1"/>
              </a:buClr>
              <a:buSzPts val="2200"/>
              <a:buFont typeface="Calibri"/>
              <a:buChar char="●"/>
            </a:pPr>
            <a:r>
              <a:rPr lang="en-US" sz="2200" b="1" dirty="0">
                <a:solidFill>
                  <a:schemeClr val="dk1"/>
                </a:solidFill>
                <a:latin typeface="Calibri"/>
                <a:ea typeface="Calibri"/>
                <a:cs typeface="Calibri"/>
                <a:sym typeface="Calibri"/>
              </a:rPr>
              <a:t>Feedback: </a:t>
            </a:r>
            <a:r>
              <a:rPr lang="en-US" sz="2200" dirty="0" err="1">
                <a:solidFill>
                  <a:schemeClr val="dk1"/>
                </a:solidFill>
                <a:latin typeface="Calibri"/>
                <a:ea typeface="Calibri"/>
                <a:cs typeface="Calibri"/>
                <a:sym typeface="Calibri"/>
              </a:rPr>
              <a:t>discussione</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aperta</a:t>
            </a:r>
            <a:r>
              <a:rPr lang="en-US" sz="2200" dirty="0">
                <a:solidFill>
                  <a:schemeClr val="dk1"/>
                </a:solidFill>
                <a:latin typeface="Calibri"/>
                <a:ea typeface="Calibri"/>
                <a:cs typeface="Calibri"/>
                <a:sym typeface="Calibri"/>
              </a:rPr>
              <a:t> e </a:t>
            </a:r>
            <a:r>
              <a:rPr lang="en-US" sz="2200" dirty="0" err="1">
                <a:solidFill>
                  <a:schemeClr val="dk1"/>
                </a:solidFill>
                <a:latin typeface="Calibri"/>
                <a:ea typeface="Calibri"/>
                <a:cs typeface="Calibri"/>
                <a:sym typeface="Calibri"/>
              </a:rPr>
              <a:t>una</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parola</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sulla</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lezione</a:t>
            </a:r>
            <a:r>
              <a:rPr lang="en-US" sz="2200" dirty="0">
                <a:solidFill>
                  <a:schemeClr val="dk1"/>
                </a:solidFill>
                <a:latin typeface="Calibri"/>
                <a:ea typeface="Calibri"/>
                <a:cs typeface="Calibri"/>
                <a:sym typeface="Calibri"/>
              </a:rPr>
              <a:t>.</a:t>
            </a:r>
            <a:endParaRPr sz="2200" dirty="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US" sz="2200" b="1" dirty="0" err="1">
                <a:solidFill>
                  <a:schemeClr val="dk1"/>
                </a:solidFill>
                <a:latin typeface="Calibri"/>
                <a:ea typeface="Calibri"/>
                <a:cs typeface="Calibri"/>
                <a:sym typeface="Calibri"/>
              </a:rPr>
              <a:t>Riepilogo</a:t>
            </a:r>
            <a:r>
              <a:rPr lang="en-US" sz="2200" b="1" dirty="0">
                <a:solidFill>
                  <a:schemeClr val="dk1"/>
                </a:solidFill>
                <a:latin typeface="Calibri"/>
                <a:ea typeface="Calibri"/>
                <a:cs typeface="Calibri"/>
                <a:sym typeface="Calibri"/>
              </a:rPr>
              <a:t> </a:t>
            </a:r>
            <a:r>
              <a:rPr lang="en-US" sz="2200" b="1" dirty="0" err="1">
                <a:solidFill>
                  <a:schemeClr val="dk1"/>
                </a:solidFill>
                <a:latin typeface="Calibri"/>
                <a:ea typeface="Calibri"/>
                <a:cs typeface="Calibri"/>
                <a:sym typeface="Calibri"/>
              </a:rPr>
              <a:t>dei</a:t>
            </a:r>
            <a:r>
              <a:rPr lang="en-US" sz="2200" b="1" dirty="0">
                <a:solidFill>
                  <a:schemeClr val="dk1"/>
                </a:solidFill>
                <a:latin typeface="Calibri"/>
                <a:ea typeface="Calibri"/>
                <a:cs typeface="Calibri"/>
                <a:sym typeface="Calibri"/>
              </a:rPr>
              <a:t> </a:t>
            </a:r>
            <a:r>
              <a:rPr lang="en-US" sz="2200" b="1" dirty="0" err="1">
                <a:solidFill>
                  <a:schemeClr val="dk1"/>
                </a:solidFill>
                <a:latin typeface="Calibri"/>
                <a:ea typeface="Calibri"/>
                <a:cs typeface="Calibri"/>
                <a:sym typeface="Calibri"/>
              </a:rPr>
              <a:t>punti</a:t>
            </a:r>
            <a:r>
              <a:rPr lang="en-US" sz="2200" b="1" dirty="0">
                <a:solidFill>
                  <a:schemeClr val="dk1"/>
                </a:solidFill>
                <a:latin typeface="Calibri"/>
                <a:ea typeface="Calibri"/>
                <a:cs typeface="Calibri"/>
                <a:sym typeface="Calibri"/>
              </a:rPr>
              <a:t> </a:t>
            </a:r>
            <a:r>
              <a:rPr lang="en-US" sz="2200" b="1" dirty="0" err="1">
                <a:solidFill>
                  <a:schemeClr val="dk1"/>
                </a:solidFill>
                <a:latin typeface="Calibri"/>
                <a:ea typeface="Calibri"/>
                <a:cs typeface="Calibri"/>
                <a:sym typeface="Calibri"/>
              </a:rPr>
              <a:t>chiave</a:t>
            </a:r>
            <a:r>
              <a:rPr lang="en-US" sz="2200" b="1" dirty="0">
                <a:solidFill>
                  <a:schemeClr val="dk1"/>
                </a:solidFill>
                <a:latin typeface="Calibri"/>
                <a:ea typeface="Calibri"/>
                <a:cs typeface="Calibri"/>
                <a:sym typeface="Calibri"/>
              </a:rPr>
              <a:t>:</a:t>
            </a:r>
            <a:endParaRPr sz="2200" b="1" dirty="0">
              <a:solidFill>
                <a:schemeClr val="dk1"/>
              </a:solidFill>
              <a:latin typeface="Calibri"/>
              <a:ea typeface="Calibri"/>
              <a:cs typeface="Calibri"/>
              <a:sym typeface="Calibri"/>
            </a:endParaRPr>
          </a:p>
          <a:p>
            <a:pPr marL="914400" lvl="1" indent="-368300" algn="l" rtl="0">
              <a:lnSpc>
                <a:spcPct val="115000"/>
              </a:lnSpc>
              <a:spcBef>
                <a:spcPts val="0"/>
              </a:spcBef>
              <a:spcAft>
                <a:spcPts val="0"/>
              </a:spcAft>
              <a:buClr>
                <a:schemeClr val="dk1"/>
              </a:buClr>
              <a:buSzPts val="2200"/>
              <a:buFont typeface="Calibri"/>
              <a:buChar char="○"/>
            </a:pPr>
            <a:r>
              <a:rPr lang="en-US" sz="2200" b="1" dirty="0" err="1">
                <a:solidFill>
                  <a:schemeClr val="dk1"/>
                </a:solidFill>
                <a:latin typeface="Calibri"/>
                <a:ea typeface="Calibri"/>
                <a:cs typeface="Calibri"/>
                <a:sym typeface="Calibri"/>
              </a:rPr>
              <a:t>Nozioni</a:t>
            </a:r>
            <a:r>
              <a:rPr lang="en-US" sz="2200" b="1" dirty="0">
                <a:solidFill>
                  <a:schemeClr val="dk1"/>
                </a:solidFill>
                <a:latin typeface="Calibri"/>
                <a:ea typeface="Calibri"/>
                <a:cs typeface="Calibri"/>
                <a:sym typeface="Calibri"/>
              </a:rPr>
              <a:t> di base </a:t>
            </a:r>
            <a:r>
              <a:rPr lang="en-US" sz="2200" b="1" dirty="0" err="1">
                <a:solidFill>
                  <a:schemeClr val="dk1"/>
                </a:solidFill>
                <a:latin typeface="Calibri"/>
                <a:ea typeface="Calibri"/>
                <a:cs typeface="Calibri"/>
                <a:sym typeface="Calibri"/>
              </a:rPr>
              <a:t>della</a:t>
            </a:r>
            <a:r>
              <a:rPr lang="en-US" sz="2200" b="1" dirty="0">
                <a:solidFill>
                  <a:schemeClr val="dk1"/>
                </a:solidFill>
                <a:latin typeface="Calibri"/>
                <a:ea typeface="Calibri"/>
                <a:cs typeface="Calibri"/>
                <a:sym typeface="Calibri"/>
              </a:rPr>
              <a:t> </a:t>
            </a:r>
            <a:r>
              <a:rPr lang="en-US" sz="2200" b="1" i="1" dirty="0" err="1">
                <a:solidFill>
                  <a:schemeClr val="dk1"/>
                </a:solidFill>
                <a:latin typeface="Calibri"/>
                <a:ea typeface="Calibri"/>
                <a:cs typeface="Calibri"/>
                <a:sym typeface="Calibri"/>
              </a:rPr>
              <a:t>ricerca</a:t>
            </a:r>
            <a:r>
              <a:rPr lang="en-US" sz="2200" b="1" i="1" dirty="0">
                <a:solidFill>
                  <a:schemeClr val="dk1"/>
                </a:solidFill>
                <a:latin typeface="Calibri"/>
                <a:ea typeface="Calibri"/>
                <a:cs typeface="Calibri"/>
                <a:sym typeface="Calibri"/>
              </a:rPr>
              <a:t>-azione</a:t>
            </a:r>
            <a:r>
              <a:rPr lang="en-US" sz="2200" b="1" dirty="0">
                <a:solidFill>
                  <a:schemeClr val="dk1"/>
                </a:solidFill>
                <a:latin typeface="Calibri"/>
                <a:ea typeface="Calibri"/>
                <a:cs typeface="Calibri"/>
                <a:sym typeface="Calibri"/>
              </a:rPr>
              <a:t>:</a:t>
            </a:r>
            <a:endParaRPr sz="2200" b="1" dirty="0">
              <a:solidFill>
                <a:schemeClr val="dk1"/>
              </a:solidFill>
              <a:latin typeface="Calibri"/>
              <a:ea typeface="Calibri"/>
              <a:cs typeface="Calibri"/>
              <a:sym typeface="Calibri"/>
            </a:endParaRPr>
          </a:p>
          <a:p>
            <a:pPr marL="1371600" lvl="2" indent="-368300" algn="l" rtl="0">
              <a:lnSpc>
                <a:spcPct val="115000"/>
              </a:lnSpc>
              <a:spcBef>
                <a:spcPts val="0"/>
              </a:spcBef>
              <a:spcAft>
                <a:spcPts val="0"/>
              </a:spcAft>
              <a:buClr>
                <a:schemeClr val="dk1"/>
              </a:buClr>
              <a:buSzPts val="2200"/>
              <a:buFont typeface="Calibri"/>
              <a:buChar char="■"/>
            </a:pPr>
            <a:r>
              <a:rPr lang="en-US" sz="2200" dirty="0" err="1">
                <a:solidFill>
                  <a:schemeClr val="dk1"/>
                </a:solidFill>
                <a:latin typeface="Calibri"/>
                <a:ea typeface="Calibri"/>
                <a:cs typeface="Calibri"/>
                <a:sym typeface="Calibri"/>
              </a:rPr>
              <a:t>Indagine</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guidata</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dall'insegnante</a:t>
            </a:r>
            <a:r>
              <a:rPr lang="en-US" sz="2200" dirty="0">
                <a:solidFill>
                  <a:schemeClr val="dk1"/>
                </a:solidFill>
                <a:latin typeface="Calibri"/>
                <a:ea typeface="Calibri"/>
                <a:cs typeface="Calibri"/>
                <a:sym typeface="Calibri"/>
              </a:rPr>
              <a:t> e </a:t>
            </a:r>
            <a:r>
              <a:rPr lang="en-US" sz="2200" dirty="0" err="1">
                <a:solidFill>
                  <a:schemeClr val="dk1"/>
                </a:solidFill>
                <a:latin typeface="Calibri"/>
                <a:ea typeface="Calibri"/>
                <a:cs typeface="Calibri"/>
                <a:sym typeface="Calibri"/>
              </a:rPr>
              <a:t>incentrata</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sulla</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classe</a:t>
            </a:r>
            <a:r>
              <a:rPr lang="en-US" sz="2200" dirty="0">
                <a:solidFill>
                  <a:schemeClr val="dk1"/>
                </a:solidFill>
                <a:latin typeface="Calibri"/>
                <a:ea typeface="Calibri"/>
                <a:cs typeface="Calibri"/>
                <a:sym typeface="Calibri"/>
              </a:rPr>
              <a:t> per </a:t>
            </a:r>
            <a:r>
              <a:rPr lang="en-US" sz="2200" dirty="0" err="1">
                <a:solidFill>
                  <a:schemeClr val="dk1"/>
                </a:solidFill>
                <a:latin typeface="Calibri"/>
                <a:ea typeface="Calibri"/>
                <a:cs typeface="Calibri"/>
                <a:sym typeface="Calibri"/>
              </a:rPr>
              <a:t>risolvere</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problemi</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reali</a:t>
            </a:r>
            <a:r>
              <a:rPr lang="en-US" sz="2200" dirty="0">
                <a:solidFill>
                  <a:schemeClr val="dk1"/>
                </a:solidFill>
                <a:latin typeface="Calibri"/>
                <a:ea typeface="Calibri"/>
                <a:cs typeface="Calibri"/>
                <a:sym typeface="Calibri"/>
              </a:rPr>
              <a:t>. </a:t>
            </a:r>
            <a:endParaRPr sz="2200" dirty="0">
              <a:solidFill>
                <a:schemeClr val="dk1"/>
              </a:solidFill>
              <a:latin typeface="Calibri"/>
              <a:ea typeface="Calibri"/>
              <a:cs typeface="Calibri"/>
              <a:sym typeface="Calibri"/>
            </a:endParaRPr>
          </a:p>
          <a:p>
            <a:pPr marL="1371600" lvl="2" indent="-368300" algn="l" rtl="0">
              <a:lnSpc>
                <a:spcPct val="115000"/>
              </a:lnSpc>
              <a:spcBef>
                <a:spcPts val="0"/>
              </a:spcBef>
              <a:spcAft>
                <a:spcPts val="0"/>
              </a:spcAft>
              <a:buClr>
                <a:schemeClr val="dk1"/>
              </a:buClr>
              <a:buSzPts val="2200"/>
              <a:buFont typeface="Calibri"/>
              <a:buChar char="■"/>
            </a:pPr>
            <a:r>
              <a:rPr lang="en-US" sz="2200" dirty="0" err="1">
                <a:solidFill>
                  <a:schemeClr val="dk1"/>
                </a:solidFill>
                <a:latin typeface="Calibri"/>
                <a:ea typeface="Calibri"/>
                <a:cs typeface="Calibri"/>
                <a:sym typeface="Calibri"/>
              </a:rPr>
              <a:t>Processo</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ciclico</a:t>
            </a:r>
            <a:r>
              <a:rPr lang="en-US" sz="2200" dirty="0">
                <a:solidFill>
                  <a:schemeClr val="dk1"/>
                </a:solidFill>
                <a:latin typeface="Calibri"/>
                <a:ea typeface="Calibri"/>
                <a:cs typeface="Calibri"/>
                <a:sym typeface="Calibri"/>
              </a:rPr>
              <a:t>: </a:t>
            </a:r>
            <a:r>
              <a:rPr lang="en-US" sz="2200" b="1" i="1" dirty="0" err="1">
                <a:solidFill>
                  <a:schemeClr val="dk1"/>
                </a:solidFill>
                <a:latin typeface="Calibri"/>
                <a:ea typeface="Calibri"/>
                <a:cs typeface="Calibri"/>
                <a:sym typeface="Calibri"/>
              </a:rPr>
              <a:t>Identificare</a:t>
            </a:r>
            <a:r>
              <a:rPr lang="en-US" sz="2200" b="1" i="1" dirty="0">
                <a:solidFill>
                  <a:schemeClr val="dk1"/>
                </a:solidFill>
                <a:latin typeface="Calibri"/>
                <a:ea typeface="Calibri"/>
                <a:cs typeface="Calibri"/>
                <a:sym typeface="Calibri"/>
              </a:rPr>
              <a:t> </a:t>
            </a:r>
            <a:r>
              <a:rPr lang="en-US" sz="2200" i="1" dirty="0">
                <a:solidFill>
                  <a:schemeClr val="dk1"/>
                </a:solidFill>
                <a:latin typeface="Calibri"/>
                <a:ea typeface="Calibri"/>
                <a:cs typeface="Calibri"/>
                <a:sym typeface="Calibri"/>
              </a:rPr>
              <a:t>-&gt; </a:t>
            </a:r>
            <a:r>
              <a:rPr lang="en-US" sz="2200" b="1" i="1" dirty="0" err="1">
                <a:solidFill>
                  <a:schemeClr val="dk1"/>
                </a:solidFill>
                <a:latin typeface="Calibri"/>
                <a:ea typeface="Calibri"/>
                <a:cs typeface="Calibri"/>
                <a:sym typeface="Calibri"/>
              </a:rPr>
              <a:t>Pianificare</a:t>
            </a:r>
            <a:r>
              <a:rPr lang="en-US" sz="2200" b="1" i="1" dirty="0">
                <a:solidFill>
                  <a:schemeClr val="dk1"/>
                </a:solidFill>
                <a:latin typeface="Calibri"/>
                <a:ea typeface="Calibri"/>
                <a:cs typeface="Calibri"/>
                <a:sym typeface="Calibri"/>
              </a:rPr>
              <a:t> </a:t>
            </a:r>
            <a:r>
              <a:rPr lang="en-US" sz="2200" i="1" dirty="0">
                <a:solidFill>
                  <a:schemeClr val="dk1"/>
                </a:solidFill>
                <a:latin typeface="Calibri"/>
                <a:ea typeface="Calibri"/>
                <a:cs typeface="Calibri"/>
                <a:sym typeface="Calibri"/>
              </a:rPr>
              <a:t>-&gt; </a:t>
            </a:r>
            <a:r>
              <a:rPr lang="en-US" sz="2200" b="1" i="1" dirty="0" err="1">
                <a:solidFill>
                  <a:schemeClr val="dk1"/>
                </a:solidFill>
                <a:latin typeface="Calibri"/>
                <a:ea typeface="Calibri"/>
                <a:cs typeface="Calibri"/>
                <a:sym typeface="Calibri"/>
              </a:rPr>
              <a:t>Agire</a:t>
            </a:r>
            <a:r>
              <a:rPr lang="en-US" sz="2200" b="1" i="1" dirty="0">
                <a:solidFill>
                  <a:schemeClr val="dk1"/>
                </a:solidFill>
                <a:latin typeface="Calibri"/>
                <a:ea typeface="Calibri"/>
                <a:cs typeface="Calibri"/>
                <a:sym typeface="Calibri"/>
              </a:rPr>
              <a:t> </a:t>
            </a:r>
            <a:r>
              <a:rPr lang="en-US" sz="2200" i="1" dirty="0">
                <a:solidFill>
                  <a:schemeClr val="dk1"/>
                </a:solidFill>
                <a:latin typeface="Calibri"/>
                <a:ea typeface="Calibri"/>
                <a:cs typeface="Calibri"/>
                <a:sym typeface="Calibri"/>
              </a:rPr>
              <a:t>-&gt; </a:t>
            </a:r>
            <a:r>
              <a:rPr lang="en-US" sz="2200" b="1" i="1" dirty="0" err="1">
                <a:solidFill>
                  <a:schemeClr val="dk1"/>
                </a:solidFill>
                <a:latin typeface="Calibri"/>
                <a:ea typeface="Calibri"/>
                <a:cs typeface="Calibri"/>
                <a:sym typeface="Calibri"/>
              </a:rPr>
              <a:t>Osservare</a:t>
            </a:r>
            <a:r>
              <a:rPr lang="en-US" sz="2200" b="1" i="1" dirty="0">
                <a:solidFill>
                  <a:schemeClr val="dk1"/>
                </a:solidFill>
                <a:latin typeface="Calibri"/>
                <a:ea typeface="Calibri"/>
                <a:cs typeface="Calibri"/>
                <a:sym typeface="Calibri"/>
              </a:rPr>
              <a:t> </a:t>
            </a:r>
            <a:r>
              <a:rPr lang="en-US" sz="2200" i="1" dirty="0">
                <a:solidFill>
                  <a:schemeClr val="dk1"/>
                </a:solidFill>
                <a:latin typeface="Calibri"/>
                <a:ea typeface="Calibri"/>
                <a:cs typeface="Calibri"/>
                <a:sym typeface="Calibri"/>
              </a:rPr>
              <a:t>-&gt; </a:t>
            </a:r>
            <a:r>
              <a:rPr lang="en-US" sz="2200" b="1" i="1" dirty="0" err="1">
                <a:solidFill>
                  <a:schemeClr val="dk1"/>
                </a:solidFill>
                <a:latin typeface="Calibri"/>
                <a:ea typeface="Calibri"/>
                <a:cs typeface="Calibri"/>
                <a:sym typeface="Calibri"/>
              </a:rPr>
              <a:t>Riflettere</a:t>
            </a:r>
            <a:r>
              <a:rPr lang="en-US" sz="2200" b="1" i="1" dirty="0">
                <a:solidFill>
                  <a:schemeClr val="dk1"/>
                </a:solidFill>
                <a:latin typeface="Calibri"/>
                <a:ea typeface="Calibri"/>
                <a:cs typeface="Calibri"/>
                <a:sym typeface="Calibri"/>
              </a:rPr>
              <a:t> e </a:t>
            </a:r>
            <a:r>
              <a:rPr lang="en-US" sz="2200" b="1" i="1" dirty="0" err="1">
                <a:solidFill>
                  <a:schemeClr val="dk1"/>
                </a:solidFill>
                <a:latin typeface="Calibri"/>
                <a:ea typeface="Calibri"/>
                <a:cs typeface="Calibri"/>
                <a:sym typeface="Calibri"/>
              </a:rPr>
              <a:t>reagire</a:t>
            </a:r>
            <a:endParaRPr sz="2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endParaRPr sz="2200" i="1" dirty="0">
              <a:solidFill>
                <a:schemeClr val="dk1"/>
              </a:solidFill>
              <a:latin typeface="Calibri"/>
              <a:ea typeface="Calibri"/>
              <a:cs typeface="Calibri"/>
              <a:sym typeface="Calibri"/>
            </a:endParaRPr>
          </a:p>
          <a:p>
            <a:pPr marL="914400" lvl="1" indent="-368300" algn="l" rtl="0">
              <a:lnSpc>
                <a:spcPct val="115000"/>
              </a:lnSpc>
              <a:spcBef>
                <a:spcPts val="0"/>
              </a:spcBef>
              <a:spcAft>
                <a:spcPts val="0"/>
              </a:spcAft>
              <a:buClr>
                <a:schemeClr val="dk1"/>
              </a:buClr>
              <a:buSzPts val="2200"/>
              <a:buFont typeface="Calibri"/>
              <a:buChar char="○"/>
            </a:pPr>
            <a:r>
              <a:rPr lang="en-US" sz="2200" b="1" dirty="0" err="1">
                <a:solidFill>
                  <a:schemeClr val="dk1"/>
                </a:solidFill>
                <a:latin typeface="Calibri"/>
                <a:ea typeface="Calibri"/>
                <a:cs typeface="Calibri"/>
                <a:sym typeface="Calibri"/>
              </a:rPr>
              <a:t>Identificare</a:t>
            </a:r>
            <a:r>
              <a:rPr lang="en-US" sz="2200" b="1" dirty="0">
                <a:solidFill>
                  <a:schemeClr val="dk1"/>
                </a:solidFill>
                <a:latin typeface="Calibri"/>
                <a:ea typeface="Calibri"/>
                <a:cs typeface="Calibri"/>
                <a:sym typeface="Calibri"/>
              </a:rPr>
              <a:t> le </a:t>
            </a:r>
            <a:r>
              <a:rPr lang="en-US" sz="2200" b="1" dirty="0" err="1">
                <a:solidFill>
                  <a:schemeClr val="dk1"/>
                </a:solidFill>
                <a:latin typeface="Calibri"/>
                <a:ea typeface="Calibri"/>
                <a:cs typeface="Calibri"/>
                <a:sym typeface="Calibri"/>
              </a:rPr>
              <a:t>domande</a:t>
            </a:r>
            <a:r>
              <a:rPr lang="en-US" sz="2200" b="1" dirty="0">
                <a:solidFill>
                  <a:schemeClr val="dk1"/>
                </a:solidFill>
                <a:latin typeface="Calibri"/>
                <a:ea typeface="Calibri"/>
                <a:cs typeface="Calibri"/>
                <a:sym typeface="Calibri"/>
              </a:rPr>
              <a:t> di </a:t>
            </a:r>
            <a:r>
              <a:rPr lang="en-US" sz="2200" b="1" dirty="0" err="1">
                <a:solidFill>
                  <a:schemeClr val="dk1"/>
                </a:solidFill>
                <a:latin typeface="Calibri"/>
                <a:ea typeface="Calibri"/>
                <a:cs typeface="Calibri"/>
                <a:sym typeface="Calibri"/>
              </a:rPr>
              <a:t>ricerca</a:t>
            </a:r>
            <a:r>
              <a:rPr lang="en-US" sz="2200" b="1" dirty="0">
                <a:solidFill>
                  <a:schemeClr val="dk1"/>
                </a:solidFill>
                <a:latin typeface="Calibri"/>
                <a:ea typeface="Calibri"/>
                <a:cs typeface="Calibri"/>
                <a:sym typeface="Calibri"/>
              </a:rPr>
              <a:t>:</a:t>
            </a:r>
            <a:endParaRPr sz="2200" b="1" dirty="0">
              <a:solidFill>
                <a:schemeClr val="dk1"/>
              </a:solidFill>
              <a:latin typeface="Calibri"/>
              <a:ea typeface="Calibri"/>
              <a:cs typeface="Calibri"/>
              <a:sym typeface="Calibri"/>
            </a:endParaRPr>
          </a:p>
          <a:p>
            <a:pPr marL="1371600" lvl="2" indent="-368300" algn="l" rtl="0">
              <a:lnSpc>
                <a:spcPct val="115000"/>
              </a:lnSpc>
              <a:spcBef>
                <a:spcPts val="0"/>
              </a:spcBef>
              <a:spcAft>
                <a:spcPts val="0"/>
              </a:spcAft>
              <a:buClr>
                <a:schemeClr val="dk1"/>
              </a:buClr>
              <a:buSzPts val="2200"/>
              <a:buFont typeface="Calibri"/>
              <a:buChar char="■"/>
            </a:pPr>
            <a:r>
              <a:rPr lang="en-US" sz="2200" dirty="0" err="1">
                <a:solidFill>
                  <a:schemeClr val="dk1"/>
                </a:solidFill>
                <a:latin typeface="Calibri"/>
                <a:ea typeface="Calibri"/>
                <a:cs typeface="Calibri"/>
                <a:sym typeface="Calibri"/>
              </a:rPr>
              <a:t>Iniziare</a:t>
            </a:r>
            <a:r>
              <a:rPr lang="en-US" sz="2200" dirty="0">
                <a:solidFill>
                  <a:schemeClr val="dk1"/>
                </a:solidFill>
                <a:latin typeface="Calibri"/>
                <a:ea typeface="Calibri"/>
                <a:cs typeface="Calibri"/>
                <a:sym typeface="Calibri"/>
              </a:rPr>
              <a:t> con </a:t>
            </a:r>
            <a:r>
              <a:rPr lang="en-US" sz="2200" dirty="0" err="1">
                <a:solidFill>
                  <a:schemeClr val="dk1"/>
                </a:solidFill>
                <a:latin typeface="Calibri"/>
                <a:ea typeface="Calibri"/>
                <a:cs typeface="Calibri"/>
                <a:sym typeface="Calibri"/>
              </a:rPr>
              <a:t>sfide</a:t>
            </a:r>
            <a:r>
              <a:rPr lang="en-US" sz="2200" dirty="0">
                <a:solidFill>
                  <a:schemeClr val="dk1"/>
                </a:solidFill>
                <a:latin typeface="Calibri"/>
                <a:ea typeface="Calibri"/>
                <a:cs typeface="Calibri"/>
                <a:sym typeface="Calibri"/>
              </a:rPr>
              <a:t> </a:t>
            </a:r>
            <a:r>
              <a:rPr lang="en-US" sz="2200" dirty="0" err="1">
                <a:solidFill>
                  <a:schemeClr val="dk1"/>
                </a:solidFill>
                <a:latin typeface="Calibri"/>
                <a:ea typeface="Calibri"/>
                <a:cs typeface="Calibri"/>
                <a:sym typeface="Calibri"/>
              </a:rPr>
              <a:t>grezze</a:t>
            </a:r>
            <a:r>
              <a:rPr lang="en-US" sz="2200" dirty="0">
                <a:solidFill>
                  <a:schemeClr val="dk1"/>
                </a:solidFill>
                <a:latin typeface="Calibri"/>
                <a:ea typeface="Calibri"/>
                <a:cs typeface="Calibri"/>
                <a:sym typeface="Calibri"/>
              </a:rPr>
              <a:t> -&gt; </a:t>
            </a:r>
            <a:r>
              <a:rPr lang="it-IT" sz="2200" dirty="0">
                <a:solidFill>
                  <a:schemeClr val="dk1"/>
                </a:solidFill>
                <a:latin typeface="Calibri"/>
                <a:ea typeface="Calibri"/>
                <a:cs typeface="Calibri"/>
                <a:sym typeface="Calibri"/>
              </a:rPr>
              <a:t>creare domande perseguibili.</a:t>
            </a:r>
            <a:endParaRPr sz="2200" dirty="0">
              <a:solidFill>
                <a:schemeClr val="dk1"/>
              </a:solidFill>
              <a:latin typeface="Calibri"/>
              <a:ea typeface="Calibri"/>
              <a:cs typeface="Calibri"/>
              <a:sym typeface="Calibri"/>
            </a:endParaRPr>
          </a:p>
          <a:p>
            <a:pPr marL="1371600" lvl="2" indent="-368300" algn="l" rtl="0">
              <a:lnSpc>
                <a:spcPct val="115000"/>
              </a:lnSpc>
              <a:spcBef>
                <a:spcPts val="0"/>
              </a:spcBef>
              <a:spcAft>
                <a:spcPts val="0"/>
              </a:spcAft>
              <a:buClr>
                <a:schemeClr val="dk1"/>
              </a:buClr>
              <a:buSzPts val="2200"/>
              <a:buFont typeface="Calibri"/>
              <a:buChar char="■"/>
            </a:pPr>
            <a:r>
              <a:rPr lang="en-US" sz="2200" dirty="0" err="1">
                <a:solidFill>
                  <a:schemeClr val="dk1"/>
                </a:solidFill>
                <a:latin typeface="Calibri"/>
                <a:ea typeface="Calibri"/>
                <a:cs typeface="Calibri"/>
                <a:sym typeface="Calibri"/>
              </a:rPr>
              <a:t>Criteri</a:t>
            </a:r>
            <a:r>
              <a:rPr lang="en-US" sz="2200" dirty="0">
                <a:solidFill>
                  <a:schemeClr val="dk1"/>
                </a:solidFill>
                <a:latin typeface="Calibri"/>
                <a:ea typeface="Calibri"/>
                <a:cs typeface="Calibri"/>
                <a:sym typeface="Calibri"/>
              </a:rPr>
              <a:t> : </a:t>
            </a:r>
            <a:r>
              <a:rPr lang="en-US" sz="2200" b="1" i="1" dirty="0" err="1">
                <a:solidFill>
                  <a:schemeClr val="dk1"/>
                </a:solidFill>
                <a:latin typeface="Calibri"/>
                <a:ea typeface="Calibri"/>
                <a:cs typeface="Calibri"/>
                <a:sym typeface="Calibri"/>
              </a:rPr>
              <a:t>specifica</a:t>
            </a:r>
            <a:r>
              <a:rPr lang="en-US" sz="2200" dirty="0">
                <a:solidFill>
                  <a:schemeClr val="dk1"/>
                </a:solidFill>
                <a:latin typeface="Calibri"/>
                <a:ea typeface="Calibri"/>
                <a:cs typeface="Calibri"/>
                <a:sym typeface="Calibri"/>
              </a:rPr>
              <a:t>, </a:t>
            </a:r>
            <a:r>
              <a:rPr lang="en-US" sz="2200" b="1" i="1" dirty="0" err="1">
                <a:solidFill>
                  <a:schemeClr val="dk1"/>
                </a:solidFill>
                <a:latin typeface="Calibri"/>
                <a:ea typeface="Calibri"/>
                <a:cs typeface="Calibri"/>
                <a:sym typeface="Calibri"/>
              </a:rPr>
              <a:t>attuabile</a:t>
            </a:r>
            <a:r>
              <a:rPr lang="en-US" sz="2200" dirty="0">
                <a:solidFill>
                  <a:schemeClr val="dk1"/>
                </a:solidFill>
                <a:latin typeface="Calibri"/>
                <a:ea typeface="Calibri"/>
                <a:cs typeface="Calibri"/>
                <a:sym typeface="Calibri"/>
              </a:rPr>
              <a:t>, </a:t>
            </a:r>
            <a:r>
              <a:rPr lang="en-US" sz="2200" b="1" i="1" dirty="0" err="1">
                <a:solidFill>
                  <a:schemeClr val="dk1"/>
                </a:solidFill>
                <a:latin typeface="Calibri"/>
                <a:ea typeface="Calibri"/>
                <a:cs typeface="Calibri"/>
                <a:sym typeface="Calibri"/>
              </a:rPr>
              <a:t>misurabile</a:t>
            </a:r>
            <a:r>
              <a:rPr lang="en-US" sz="2200" b="1" i="1" dirty="0">
                <a:solidFill>
                  <a:schemeClr val="dk1"/>
                </a:solidFill>
                <a:latin typeface="Calibri"/>
                <a:ea typeface="Calibri"/>
                <a:cs typeface="Calibri"/>
                <a:sym typeface="Calibri"/>
              </a:rPr>
              <a:t>.</a:t>
            </a:r>
            <a:endParaRPr sz="2200" b="1" i="1" dirty="0">
              <a:solidFill>
                <a:schemeClr val="dk1"/>
              </a:solidFill>
              <a:latin typeface="Calibri"/>
              <a:ea typeface="Calibri"/>
              <a:cs typeface="Calibri"/>
              <a:sym typeface="Calibri"/>
            </a:endParaRPr>
          </a:p>
          <a:p>
            <a:pPr marL="0" lvl="0" indent="0" algn="l" rtl="0">
              <a:spcBef>
                <a:spcPts val="0"/>
              </a:spcBef>
              <a:spcAft>
                <a:spcPts val="0"/>
              </a:spcAft>
              <a:buNone/>
            </a:pPr>
            <a:endParaRPr sz="2200" dirty="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US" sz="2200" b="1" dirty="0" err="1">
                <a:solidFill>
                  <a:schemeClr val="dk1"/>
                </a:solidFill>
                <a:latin typeface="Calibri"/>
                <a:ea typeface="Calibri"/>
                <a:cs typeface="Calibri"/>
                <a:sym typeface="Calibri"/>
              </a:rPr>
              <a:t>Prossimi</a:t>
            </a:r>
            <a:r>
              <a:rPr lang="en-US" sz="2200" b="1" dirty="0">
                <a:solidFill>
                  <a:schemeClr val="dk1"/>
                </a:solidFill>
                <a:latin typeface="Calibri"/>
                <a:ea typeface="Calibri"/>
                <a:cs typeface="Calibri"/>
                <a:sym typeface="Calibri"/>
              </a:rPr>
              <a:t> </a:t>
            </a:r>
            <a:r>
              <a:rPr lang="en-US" sz="2200" b="1" dirty="0" err="1">
                <a:solidFill>
                  <a:schemeClr val="dk1"/>
                </a:solidFill>
                <a:latin typeface="Calibri"/>
                <a:ea typeface="Calibri"/>
                <a:cs typeface="Calibri"/>
                <a:sym typeface="Calibri"/>
              </a:rPr>
              <a:t>passi</a:t>
            </a:r>
            <a:r>
              <a:rPr lang="en-US" sz="2200" b="1" dirty="0">
                <a:solidFill>
                  <a:schemeClr val="dk1"/>
                </a:solidFill>
                <a:latin typeface="Calibri"/>
                <a:ea typeface="Calibri"/>
                <a:cs typeface="Calibri"/>
                <a:sym typeface="Calibri"/>
              </a:rPr>
              <a:t>: </a:t>
            </a:r>
            <a:endParaRPr sz="2200" b="1" dirty="0">
              <a:solidFill>
                <a:schemeClr val="dk1"/>
              </a:solidFill>
              <a:latin typeface="Calibri"/>
              <a:ea typeface="Calibri"/>
              <a:cs typeface="Calibri"/>
              <a:sym typeface="Calibri"/>
            </a:endParaRPr>
          </a:p>
          <a:p>
            <a:pPr marL="914400" lvl="1" indent="-368300" algn="l" rtl="0">
              <a:spcBef>
                <a:spcPts val="0"/>
              </a:spcBef>
              <a:spcAft>
                <a:spcPts val="0"/>
              </a:spcAft>
              <a:buClr>
                <a:schemeClr val="dk1"/>
              </a:buClr>
              <a:buSzPts val="2200"/>
              <a:buFont typeface="Calibri"/>
              <a:buChar char="○"/>
            </a:pPr>
            <a:r>
              <a:rPr lang="en-US" sz="2200" dirty="0" err="1">
                <a:solidFill>
                  <a:schemeClr val="dk1"/>
                </a:solidFill>
                <a:latin typeface="Calibri"/>
                <a:ea typeface="Calibri"/>
                <a:cs typeface="Calibri"/>
                <a:sym typeface="Calibri"/>
              </a:rPr>
              <a:t>Unità</a:t>
            </a:r>
            <a:r>
              <a:rPr lang="en-US" sz="2200" dirty="0">
                <a:solidFill>
                  <a:schemeClr val="dk1"/>
                </a:solidFill>
                <a:latin typeface="Calibri"/>
                <a:ea typeface="Calibri"/>
                <a:cs typeface="Calibri"/>
                <a:sym typeface="Calibri"/>
              </a:rPr>
              <a:t> 7.2 - </a:t>
            </a:r>
            <a:r>
              <a:rPr lang="it-IT" sz="2200" i="1" dirty="0">
                <a:solidFill>
                  <a:schemeClr val="dk1"/>
                </a:solidFill>
                <a:latin typeface="Calibri"/>
                <a:ea typeface="Calibri"/>
                <a:cs typeface="Calibri"/>
                <a:sym typeface="Calibri"/>
              </a:rPr>
              <a:t>Ricerca-azione collaborativa: progettare interventi</a:t>
            </a:r>
          </a:p>
          <a:p>
            <a:pPr marL="914400" lvl="1" indent="-368300" algn="l" rtl="0">
              <a:spcBef>
                <a:spcPts val="0"/>
              </a:spcBef>
              <a:spcAft>
                <a:spcPts val="0"/>
              </a:spcAft>
              <a:buClr>
                <a:schemeClr val="dk1"/>
              </a:buClr>
              <a:buSzPts val="2200"/>
              <a:buFont typeface="Calibri"/>
              <a:buChar char="○"/>
            </a:pPr>
            <a:endParaRPr sz="2200" i="1"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None/>
            </a:pPr>
            <a:r>
              <a:rPr lang="it-IT" sz="2200" i="1" dirty="0">
                <a:solidFill>
                  <a:schemeClr val="dk1"/>
                </a:solidFill>
                <a:latin typeface="Calibri"/>
                <a:ea typeface="Calibri"/>
                <a:cs typeface="Calibri"/>
                <a:sym typeface="Calibri"/>
              </a:rPr>
              <a:t>Grazie alla ricerca-azione, il personale docente non è più il passeggero, ma il motore del cambiamento!</a:t>
            </a:r>
          </a:p>
        </p:txBody>
      </p:sp>
      <p:sp>
        <p:nvSpPr>
          <p:cNvPr id="260" name="Google Shape;260;g329f623bc3f_0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Riflessione e conclusione</a:t>
            </a:r>
            <a:endParaRPr sz="2800" b="1">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just" rtl="0">
              <a:lnSpc>
                <a:spcPct val="90000"/>
              </a:lnSpc>
              <a:spcBef>
                <a:spcPts val="0"/>
              </a:spcBef>
              <a:spcAft>
                <a:spcPts val="0"/>
              </a:spcAft>
              <a:buClr>
                <a:schemeClr val="accent1"/>
              </a:buClr>
              <a:buSzPts val="2400"/>
              <a:buNone/>
            </a:pPr>
            <a:r>
              <a:rPr lang="en-US" sz="2800" b="1"/>
              <a:t>Risorse aggiuntive</a:t>
            </a:r>
            <a:endParaRPr sz="3400" b="1"/>
          </a:p>
        </p:txBody>
      </p:sp>
      <p:sp>
        <p:nvSpPr>
          <p:cNvPr id="266" name="Google Shape;266;p44"/>
          <p:cNvSpPr txBox="1">
            <a:spLocks noGrp="1"/>
          </p:cNvSpPr>
          <p:nvPr>
            <p:ph type="body" idx="2"/>
          </p:nvPr>
        </p:nvSpPr>
        <p:spPr>
          <a:xfrm>
            <a:off x="97981" y="1252400"/>
            <a:ext cx="11537100" cy="5289300"/>
          </a:xfrm>
          <a:prstGeom prst="rect">
            <a:avLst/>
          </a:prstGeom>
          <a:noFill/>
          <a:ln>
            <a:noFill/>
          </a:ln>
        </p:spPr>
        <p:txBody>
          <a:bodyPr spcFirstLastPara="1" wrap="square" lIns="91425" tIns="45700" rIns="91425" bIns="45700" anchor="t" anchorCtr="0">
            <a:noAutofit/>
          </a:bodyPr>
          <a:lstStyle/>
          <a:p>
            <a:pPr marL="457200" lvl="0" indent="-361950" algn="l" rtl="0">
              <a:lnSpc>
                <a:spcPct val="100000"/>
              </a:lnSpc>
              <a:spcBef>
                <a:spcPts val="0"/>
              </a:spcBef>
              <a:spcAft>
                <a:spcPts val="0"/>
              </a:spcAft>
              <a:buClr>
                <a:srgbClr val="000000"/>
              </a:buClr>
              <a:buSzPts val="2100"/>
              <a:buFont typeface="Calibri"/>
              <a:buChar char="●"/>
            </a:pPr>
            <a:r>
              <a:rPr lang="en-US" sz="2100" dirty="0" err="1">
                <a:solidFill>
                  <a:srgbClr val="000000"/>
                </a:solidFill>
              </a:rPr>
              <a:t>Mertler</a:t>
            </a:r>
            <a:r>
              <a:rPr lang="en-US" sz="2100" dirty="0">
                <a:solidFill>
                  <a:srgbClr val="000000"/>
                </a:solidFill>
              </a:rPr>
              <a:t>, C. A. (2019). </a:t>
            </a:r>
            <a:r>
              <a:rPr lang="en-US" sz="2100" i="1" dirty="0">
                <a:solidFill>
                  <a:srgbClr val="000000"/>
                </a:solidFill>
              </a:rPr>
              <a:t>Action Research: Improving Schools and Empowering Educators</a:t>
            </a:r>
            <a:r>
              <a:rPr lang="en-US" sz="2100" dirty="0">
                <a:solidFill>
                  <a:srgbClr val="000000"/>
                </a:solidFill>
              </a:rPr>
              <a:t> (6th ed.). SAGE - link </a:t>
            </a:r>
            <a:r>
              <a:rPr lang="en-US" sz="2100" u="sng" dirty="0">
                <a:solidFill>
                  <a:schemeClr val="hlink"/>
                </a:solidFill>
                <a:hlinkClick r:id="rId3"/>
              </a:rPr>
              <a:t>HERE</a:t>
            </a:r>
            <a:r>
              <a:rPr lang="en-US" sz="2100" dirty="0">
                <a:solidFill>
                  <a:srgbClr val="000000"/>
                </a:solidFill>
              </a:rPr>
              <a:t>. </a:t>
            </a:r>
          </a:p>
          <a:p>
            <a:pPr marL="0" lvl="0" indent="0" algn="l" rtl="0">
              <a:lnSpc>
                <a:spcPct val="100000"/>
              </a:lnSpc>
              <a:spcBef>
                <a:spcPts val="0"/>
              </a:spcBef>
              <a:spcAft>
                <a:spcPts val="0"/>
              </a:spcAft>
              <a:buNone/>
            </a:pPr>
            <a:endParaRPr lang="en-US" sz="2100" dirty="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dirty="0">
                <a:solidFill>
                  <a:srgbClr val="000000"/>
                </a:solidFill>
              </a:rPr>
              <a:t>Teachers Network Leadership Institute. </a:t>
            </a:r>
            <a:r>
              <a:rPr lang="en-US" sz="2100" i="1" dirty="0">
                <a:solidFill>
                  <a:srgbClr val="000000"/>
                </a:solidFill>
              </a:rPr>
              <a:t>How to do action research in your classroom - </a:t>
            </a:r>
            <a:r>
              <a:rPr lang="en-US" sz="2100" dirty="0">
                <a:solidFill>
                  <a:srgbClr val="000000"/>
                </a:solidFill>
              </a:rPr>
              <a:t>link </a:t>
            </a:r>
            <a:r>
              <a:rPr lang="en-US" sz="2100" u="sng" dirty="0">
                <a:solidFill>
                  <a:schemeClr val="hlink"/>
                </a:solidFill>
                <a:hlinkClick r:id="rId4"/>
              </a:rPr>
              <a:t>HERE</a:t>
            </a:r>
            <a:r>
              <a:rPr lang="en-US" sz="2100" dirty="0">
                <a:solidFill>
                  <a:srgbClr val="000000"/>
                </a:solidFill>
              </a:rPr>
              <a:t>.</a:t>
            </a:r>
          </a:p>
          <a:p>
            <a:pPr marL="0" lvl="0" indent="0" algn="l" rtl="0">
              <a:lnSpc>
                <a:spcPct val="100000"/>
              </a:lnSpc>
              <a:spcBef>
                <a:spcPts val="0"/>
              </a:spcBef>
              <a:spcAft>
                <a:spcPts val="0"/>
              </a:spcAft>
              <a:buNone/>
            </a:pPr>
            <a:endParaRPr lang="en-US" sz="2100" dirty="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dirty="0">
                <a:solidFill>
                  <a:srgbClr val="000000"/>
                </a:solidFill>
              </a:rPr>
              <a:t>National Foundation for Educational Research (NFER). (n.d.). </a:t>
            </a:r>
            <a:r>
              <a:rPr lang="en-US" sz="2100" i="1" dirty="0">
                <a:solidFill>
                  <a:srgbClr val="000000"/>
                </a:solidFill>
              </a:rPr>
              <a:t>How to run an action research project: A "do-it-yourself" guide - </a:t>
            </a:r>
            <a:r>
              <a:rPr lang="en-US" sz="2100" dirty="0">
                <a:solidFill>
                  <a:srgbClr val="000000"/>
                </a:solidFill>
              </a:rPr>
              <a:t>link  </a:t>
            </a:r>
            <a:r>
              <a:rPr lang="en-US" sz="2100" u="sng" dirty="0">
                <a:solidFill>
                  <a:schemeClr val="hlink"/>
                </a:solidFill>
                <a:hlinkClick r:id="rId5"/>
              </a:rPr>
              <a:t>HERE</a:t>
            </a:r>
            <a:r>
              <a:rPr lang="en-US" sz="2100" dirty="0">
                <a:solidFill>
                  <a:srgbClr val="000000"/>
                </a:solidFill>
              </a:rPr>
              <a:t>.</a:t>
            </a:r>
          </a:p>
          <a:p>
            <a:pPr marL="0" lvl="0" indent="0" algn="l" rtl="0">
              <a:lnSpc>
                <a:spcPct val="100000"/>
              </a:lnSpc>
              <a:spcBef>
                <a:spcPts val="0"/>
              </a:spcBef>
              <a:spcAft>
                <a:spcPts val="0"/>
              </a:spcAft>
              <a:buNone/>
            </a:pPr>
            <a:endParaRPr lang="en-US" sz="2100" dirty="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dirty="0" err="1">
                <a:solidFill>
                  <a:srgbClr val="000000"/>
                </a:solidFill>
              </a:rPr>
              <a:t>Efron</a:t>
            </a:r>
            <a:r>
              <a:rPr lang="en-US" sz="2100" dirty="0">
                <a:solidFill>
                  <a:srgbClr val="000000"/>
                </a:solidFill>
              </a:rPr>
              <a:t>, S. E., &amp; </a:t>
            </a:r>
            <a:r>
              <a:rPr lang="en-US" sz="2100" dirty="0" err="1">
                <a:solidFill>
                  <a:srgbClr val="000000"/>
                </a:solidFill>
              </a:rPr>
              <a:t>Ravid</a:t>
            </a:r>
            <a:r>
              <a:rPr lang="en-US" sz="2100" dirty="0">
                <a:solidFill>
                  <a:srgbClr val="000000"/>
                </a:solidFill>
              </a:rPr>
              <a:t>, R. (2019). </a:t>
            </a:r>
            <a:r>
              <a:rPr lang="en-US" sz="2100" i="1" dirty="0">
                <a:solidFill>
                  <a:srgbClr val="000000"/>
                </a:solidFill>
              </a:rPr>
              <a:t>Action research in education: A practical guide</a:t>
            </a:r>
            <a:r>
              <a:rPr lang="en-US" sz="2100" dirty="0">
                <a:solidFill>
                  <a:srgbClr val="000000"/>
                </a:solidFill>
              </a:rPr>
              <a:t> (2nd ed.). Guilford Press. Retrieved from - link  </a:t>
            </a:r>
            <a:r>
              <a:rPr lang="en-US" sz="2100" u="sng" dirty="0">
                <a:solidFill>
                  <a:schemeClr val="hlink"/>
                </a:solidFill>
                <a:hlinkClick r:id="rId6"/>
              </a:rPr>
              <a:t>HERE</a:t>
            </a:r>
            <a:r>
              <a:rPr lang="en-US" sz="2100" dirty="0">
                <a:solidFill>
                  <a:srgbClr val="000000"/>
                </a:solidFill>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grpSp>
        <p:nvGrpSpPr>
          <p:cNvPr id="271" name="Google Shape;271;g35773dd4fde_0_40"/>
          <p:cNvGrpSpPr/>
          <p:nvPr/>
        </p:nvGrpSpPr>
        <p:grpSpPr>
          <a:xfrm>
            <a:off x="2179811" y="4729766"/>
            <a:ext cx="7832078" cy="1110328"/>
            <a:chOff x="2179603" y="4888792"/>
            <a:chExt cx="7798544" cy="1110328"/>
          </a:xfrm>
        </p:grpSpPr>
        <p:pic>
          <p:nvPicPr>
            <p:cNvPr id="272" name="Google Shape;272;g35773dd4fde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73" name="Google Shape;273;g35773dd4fde_0_40"/>
            <p:cNvPicPr preferRelativeResize="0"/>
            <p:nvPr/>
          </p:nvPicPr>
          <p:blipFill rotWithShape="1">
            <a:blip r:embed="rId4">
              <a:alphaModFix/>
            </a:blip>
            <a:srcRect l="9995" t="21987" r="6844" b="5543"/>
            <a:stretch/>
          </p:blipFill>
          <p:spPr>
            <a:xfrm>
              <a:off x="3796545" y="4949617"/>
              <a:ext cx="1406759" cy="526545"/>
            </a:xfrm>
            <a:prstGeom prst="rect">
              <a:avLst/>
            </a:prstGeom>
            <a:noFill/>
            <a:ln>
              <a:noFill/>
            </a:ln>
          </p:spPr>
        </p:pic>
        <p:pic>
          <p:nvPicPr>
            <p:cNvPr id="274" name="Google Shape;274;g35773dd4fde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75" name="Google Shape;275;g35773dd4fde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76" name="Google Shape;276;g35773dd4fde_0_40"/>
            <p:cNvPicPr preferRelativeResize="0"/>
            <p:nvPr/>
          </p:nvPicPr>
          <p:blipFill rotWithShape="1">
            <a:blip r:embed="rId7">
              <a:alphaModFix/>
            </a:blip>
            <a:srcRect l="6518" t="2903" r="6457"/>
            <a:stretch/>
          </p:blipFill>
          <p:spPr>
            <a:xfrm>
              <a:off x="7781600" y="4945247"/>
              <a:ext cx="2196547" cy="545647"/>
            </a:xfrm>
            <a:prstGeom prst="rect">
              <a:avLst/>
            </a:prstGeom>
            <a:noFill/>
            <a:ln>
              <a:noFill/>
            </a:ln>
          </p:spPr>
        </p:pic>
        <p:pic>
          <p:nvPicPr>
            <p:cNvPr id="277" name="Google Shape;277;g35773dd4fde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78" name="Google Shape;278;g35773dd4fde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79" name="Google Shape;279;g35773dd4fde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80" name="Google Shape;280;g35773dd4fde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81" name="Google Shape;281;g35773dd4fde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82" name="Google Shape;282;g35773dd4fde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lvl="0" indent="0" algn="just" rtl="0">
              <a:lnSpc>
                <a:spcPct val="107916"/>
              </a:lnSpc>
              <a:spcBef>
                <a:spcPts val="0"/>
              </a:spcBef>
              <a:spcAft>
                <a:spcPts val="800"/>
              </a:spcAft>
              <a:buNone/>
            </a:pPr>
            <a:r>
              <a:rPr lang="en-US" sz="1100">
                <a:solidFill>
                  <a:srgbClr val="1D1D1B"/>
                </a:solidFill>
                <a:latin typeface="Calibri"/>
                <a:ea typeface="Calibri"/>
                <a:cs typeface="Calibri"/>
                <a:sym typeface="Calibri"/>
              </a:rPr>
              <a:t>Disponibile su </a:t>
            </a:r>
            <a:r>
              <a:rPr lang="en-US" sz="1100" u="sng">
                <a:solidFill>
                  <a:schemeClr val="hlink"/>
                </a:solidFill>
                <a:latin typeface="Calibri"/>
                <a:ea typeface="Calibri"/>
                <a:cs typeface="Calibri"/>
                <a:sym typeface="Calibri"/>
                <a:hlinkClick r:id="rId13"/>
              </a:rPr>
              <a:t>https://tinker-project.eu/elearning/</a:t>
            </a:r>
            <a:endParaRPr sz="1100">
              <a:solidFill>
                <a:srgbClr val="16C45B"/>
              </a:solidFill>
              <a:latin typeface="Calibri"/>
              <a:ea typeface="Calibri"/>
              <a:cs typeface="Calibri"/>
              <a:sym typeface="Calibri"/>
            </a:endParaRPr>
          </a:p>
        </p:txBody>
      </p:sp>
      <p:pic>
        <p:nvPicPr>
          <p:cNvPr id="283" name="Google Shape;283;g35773dd4fde_0_40"/>
          <p:cNvPicPr preferRelativeResize="0"/>
          <p:nvPr/>
        </p:nvPicPr>
        <p:blipFill>
          <a:blip r:embed="rId14">
            <a:alphaModFix/>
          </a:blip>
          <a:stretch>
            <a:fillRect/>
          </a:stretch>
        </p:blipFill>
        <p:spPr>
          <a:xfrm>
            <a:off x="4222188" y="3563650"/>
            <a:ext cx="1171575" cy="409575"/>
          </a:xfrm>
          <a:prstGeom prst="rect">
            <a:avLst/>
          </a:prstGeom>
          <a:noFill/>
          <a:ln>
            <a:noFill/>
          </a:ln>
        </p:spPr>
      </p:pic>
      <p:sp>
        <p:nvSpPr>
          <p:cNvPr id="284" name="Google Shape;284;g35773dd4fde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lvl="0" indent="1904" algn="ctr" rtl="0">
              <a:lnSpc>
                <a:spcPct val="107916"/>
              </a:lnSpc>
              <a:spcBef>
                <a:spcPts val="0"/>
              </a:spcBef>
              <a:spcAft>
                <a:spcPts val="800"/>
              </a:spcAft>
              <a:buNone/>
            </a:pPr>
            <a:r>
              <a:rPr lang="en-US" sz="1200" b="1">
                <a:solidFill>
                  <a:srgbClr val="1D1D1B"/>
                </a:solidFill>
                <a:latin typeface="Calibri"/>
                <a:ea typeface="Calibri"/>
                <a:cs typeface="Calibri"/>
                <a:sym typeface="Calibri"/>
              </a:rPr>
              <a:t>Questa pubblicazione è rilasciata con licenza </a:t>
            </a:r>
            <a:r>
              <a:rPr lang="en-US" sz="1200" b="1" i="1">
                <a:solidFill>
                  <a:srgbClr val="1D1D1B"/>
                </a:solidFill>
                <a:latin typeface="Calibri"/>
                <a:ea typeface="Calibri"/>
                <a:cs typeface="Calibri"/>
                <a:sym typeface="Calibri"/>
              </a:rPr>
              <a:t>Creative Commons Attribuzione-Non commerciale-Non opere derivate 4.0 Internazionale </a:t>
            </a:r>
            <a:r>
              <a:rPr lang="en-US" sz="1200" b="1">
                <a:solidFill>
                  <a:srgbClr val="1D1D1B"/>
                </a:solidFill>
                <a:latin typeface="Calibri"/>
                <a:ea typeface="Calibri"/>
                <a:cs typeface="Calibri"/>
                <a:sym typeface="Calibri"/>
              </a:rPr>
              <a:t>(</a:t>
            </a:r>
            <a:r>
              <a:rPr lang="en-US" sz="1200" b="1" u="sng">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a:solidFill>
                  <a:srgbClr val="1D1D1B"/>
                </a:solidFill>
                <a:latin typeface="Calibri"/>
                <a:ea typeface="Calibri"/>
                <a:cs typeface="Calibri"/>
                <a:sym typeface="Calibri"/>
              </a:rPr>
              <a: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5569507e78_0_6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it-IT"/>
              <a:t>Modulo 7 - </a:t>
            </a:r>
            <a:r>
              <a:rPr lang="it-IT" i="1"/>
              <a:t>Ricerca-azione</a:t>
            </a:r>
            <a:r>
              <a:rPr lang="it-IT"/>
              <a:t>: il personale docente come co-creatore di soluzioni</a:t>
            </a:r>
          </a:p>
        </p:txBody>
      </p:sp>
      <p:sp>
        <p:nvSpPr>
          <p:cNvPr id="137" name="Google Shape;137;g35569507e78_0_6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None/>
            </a:pPr>
            <a:r>
              <a:rPr lang="it-IT"/>
              <a:t>Unità 7.1 - Identificare le sfide affrontate in classe ed elaborare le domande di ricerca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347b5193c43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i="0" u="none" strike="noStrike">
                <a:solidFill>
                  <a:srgbClr val="FFFFFF"/>
                </a:solidFill>
                <a:latin typeface="Calibri"/>
                <a:ea typeface="Calibri"/>
                <a:cs typeface="Calibri"/>
                <a:sym typeface="Calibri"/>
              </a:rPr>
              <a:t>Risultati di apprendimento</a:t>
            </a:r>
            <a:endParaRPr sz="2800">
              <a:solidFill>
                <a:srgbClr val="FFFFFF"/>
              </a:solidFill>
            </a:endParaRPr>
          </a:p>
        </p:txBody>
      </p:sp>
      <p:sp>
        <p:nvSpPr>
          <p:cNvPr id="143" name="Google Shape;143;g347b5193c43_0_0"/>
          <p:cNvSpPr txBox="1">
            <a:spLocks noGrp="1"/>
          </p:cNvSpPr>
          <p:nvPr>
            <p:ph type="body" idx="2"/>
          </p:nvPr>
        </p:nvSpPr>
        <p:spPr>
          <a:xfrm>
            <a:off x="345124" y="1148085"/>
            <a:ext cx="11087100" cy="5289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it-IT" sz="2200" b="0" i="0" u="none" strike="noStrike" dirty="0">
                <a:solidFill>
                  <a:srgbClr val="1D1D1B"/>
                </a:solidFill>
                <a:latin typeface="Calibri"/>
                <a:ea typeface="Calibri"/>
                <a:cs typeface="Calibri"/>
                <a:sym typeface="Calibri"/>
              </a:rPr>
              <a:t>Al termine di questa </a:t>
            </a:r>
            <a:r>
              <a:rPr lang="it-IT" sz="2200" dirty="0">
                <a:solidFill>
                  <a:srgbClr val="1D1D1B"/>
                </a:solidFill>
              </a:rPr>
              <a:t>unità, il personale docente </a:t>
            </a:r>
            <a:r>
              <a:rPr lang="it-IT" sz="2200" b="0" i="0" u="none" strike="noStrike" dirty="0">
                <a:solidFill>
                  <a:srgbClr val="1D1D1B"/>
                </a:solidFill>
                <a:latin typeface="Calibri"/>
                <a:ea typeface="Calibri"/>
                <a:cs typeface="Calibri"/>
                <a:sym typeface="Calibri"/>
              </a:rPr>
              <a:t>sarà in grado di:</a:t>
            </a:r>
            <a:endParaRPr lang="it-IT" sz="2200" b="1" i="0" u="none" strike="noStrike" dirty="0">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endParaRPr lang="it-IT" sz="2200" b="1" dirty="0">
              <a:solidFill>
                <a:srgbClr val="1D1D1B"/>
              </a:solidFill>
              <a:latin typeface="Calibri"/>
              <a:ea typeface="Calibri"/>
              <a:cs typeface="Calibri"/>
              <a:sym typeface="Calibri"/>
            </a:endParaRPr>
          </a:p>
          <a:p>
            <a:pPr marL="285750" lvl="0" indent="-311150" algn="l" rtl="0">
              <a:lnSpc>
                <a:spcPct val="90000"/>
              </a:lnSpc>
              <a:spcBef>
                <a:spcPts val="0"/>
              </a:spcBef>
              <a:spcAft>
                <a:spcPts val="0"/>
              </a:spcAft>
              <a:buClr>
                <a:schemeClr val="accent4"/>
              </a:buClr>
              <a:buSzPts val="2200"/>
              <a:buFont typeface="Arial"/>
              <a:buChar char="•"/>
            </a:pPr>
            <a:r>
              <a:rPr lang="it-IT" sz="2200" b="1" dirty="0">
                <a:solidFill>
                  <a:srgbClr val="1D1D1B"/>
                </a:solidFill>
              </a:rPr>
              <a:t>Identificare le fasi della </a:t>
            </a:r>
            <a:r>
              <a:rPr lang="it-IT" sz="2200" b="1" i="1" dirty="0">
                <a:solidFill>
                  <a:srgbClr val="1D1D1B"/>
                </a:solidFill>
              </a:rPr>
              <a:t>ricerca-azione</a:t>
            </a:r>
            <a:r>
              <a:rPr lang="it-IT" sz="2200" b="1" dirty="0">
                <a:solidFill>
                  <a:srgbClr val="1D1D1B"/>
                </a:solidFill>
              </a:rPr>
              <a:t>, </a:t>
            </a:r>
            <a:r>
              <a:rPr lang="it-IT" sz="2200" dirty="0">
                <a:solidFill>
                  <a:srgbClr val="1D1D1B"/>
                </a:solidFill>
              </a:rPr>
              <a:t>compresa l'identificazione della sfida e la pianificazione e attuazione di una strategia risolutiva.</a:t>
            </a:r>
          </a:p>
          <a:p>
            <a:pPr marL="457200" lvl="0" indent="0" algn="l" rtl="0">
              <a:lnSpc>
                <a:spcPct val="90000"/>
              </a:lnSpc>
              <a:spcBef>
                <a:spcPts val="0"/>
              </a:spcBef>
              <a:spcAft>
                <a:spcPts val="0"/>
              </a:spcAft>
              <a:buSzPts val="1800"/>
              <a:buNone/>
            </a:pPr>
            <a:endParaRPr lang="it-IT" sz="2200" dirty="0">
              <a:solidFill>
                <a:srgbClr val="1D1D1B"/>
              </a:solidFill>
            </a:endParaRPr>
          </a:p>
          <a:p>
            <a:pPr marL="285750" lvl="0" indent="-311150" algn="l" rtl="0">
              <a:lnSpc>
                <a:spcPct val="90000"/>
              </a:lnSpc>
              <a:spcBef>
                <a:spcPts val="0"/>
              </a:spcBef>
              <a:spcAft>
                <a:spcPts val="0"/>
              </a:spcAft>
              <a:buClr>
                <a:schemeClr val="accent4"/>
              </a:buClr>
              <a:buSzPts val="2200"/>
              <a:buFont typeface="Arial"/>
              <a:buChar char="•"/>
            </a:pPr>
            <a:r>
              <a:rPr lang="it-IT" sz="2200" b="1" dirty="0">
                <a:solidFill>
                  <a:srgbClr val="1D1D1B"/>
                </a:solidFill>
              </a:rPr>
              <a:t>Identificare e documentare un problema affrontato in classe per la </a:t>
            </a:r>
            <a:r>
              <a:rPr lang="it-IT" sz="2200" b="1" i="1" dirty="0">
                <a:solidFill>
                  <a:srgbClr val="1D1D1B"/>
                </a:solidFill>
              </a:rPr>
              <a:t>ricerca-azione</a:t>
            </a:r>
            <a:r>
              <a:rPr lang="it-IT" sz="2200" b="1" dirty="0">
                <a:solidFill>
                  <a:srgbClr val="1D1D1B"/>
                </a:solidFill>
              </a:rPr>
              <a:t> </a:t>
            </a:r>
            <a:r>
              <a:rPr lang="it-IT" sz="2200" dirty="0">
                <a:solidFill>
                  <a:srgbClr val="1D1D1B"/>
                </a:solidFill>
              </a:rPr>
              <a:t>al fine di migliorare le pratiche didattiche e raggiungere gli obiettivi formativi in ambito informatico.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4"/>
          <p:cNvSpPr txBox="1">
            <a:spLocks noGrp="1"/>
          </p:cNvSpPr>
          <p:nvPr>
            <p:ph type="body" idx="2"/>
          </p:nvPr>
        </p:nvSpPr>
        <p:spPr>
          <a:xfrm>
            <a:off x="345124" y="1148085"/>
            <a:ext cx="11087100" cy="5289300"/>
          </a:xfrm>
          <a:prstGeom prst="rect">
            <a:avLst/>
          </a:prstGeom>
          <a:noFill/>
          <a:ln>
            <a:noFill/>
          </a:ln>
        </p:spPr>
        <p:txBody>
          <a:bodyPr spcFirstLastPara="1" wrap="square" lIns="91425" tIns="45700" rIns="91425" bIns="45700" anchor="t" anchorCtr="0">
            <a:noAutofit/>
          </a:bodyPr>
          <a:lstStyle/>
          <a:p>
            <a:pPr marL="457200" lvl="0" indent="-368300" algn="l" rtl="0">
              <a:spcBef>
                <a:spcPts val="1000"/>
              </a:spcBef>
              <a:spcAft>
                <a:spcPts val="0"/>
              </a:spcAft>
              <a:buClr>
                <a:schemeClr val="dk1"/>
              </a:buClr>
              <a:buSzPts val="2200"/>
              <a:buChar char="●"/>
            </a:pPr>
            <a:r>
              <a:rPr lang="it-IT" sz="2200" dirty="0">
                <a:solidFill>
                  <a:schemeClr val="dk1"/>
                </a:solidFill>
              </a:rPr>
              <a:t>Diapositiva 1 - Titolo del WP</a:t>
            </a:r>
          </a:p>
          <a:p>
            <a:pPr marL="457200" lvl="0" indent="-368300" algn="l" rtl="0">
              <a:spcBef>
                <a:spcPts val="1000"/>
              </a:spcBef>
              <a:spcAft>
                <a:spcPts val="0"/>
              </a:spcAft>
              <a:buClr>
                <a:schemeClr val="dk1"/>
              </a:buClr>
              <a:buSzPts val="2200"/>
              <a:buChar char="●"/>
            </a:pPr>
            <a:r>
              <a:rPr lang="it-IT" sz="2200" dirty="0">
                <a:solidFill>
                  <a:schemeClr val="dk1"/>
                </a:solidFill>
              </a:rPr>
              <a:t>Diapositiva 2 - Titolo dell'unità</a:t>
            </a:r>
          </a:p>
          <a:p>
            <a:pPr marL="457200" lvl="0" indent="-368300" algn="l" rtl="0">
              <a:spcBef>
                <a:spcPts val="1000"/>
              </a:spcBef>
              <a:spcAft>
                <a:spcPts val="0"/>
              </a:spcAft>
              <a:buClr>
                <a:schemeClr val="dk1"/>
              </a:buClr>
              <a:buSzPts val="2200"/>
              <a:buChar char="●"/>
            </a:pPr>
            <a:r>
              <a:rPr lang="it-IT" sz="2200" dirty="0">
                <a:solidFill>
                  <a:schemeClr val="dk1"/>
                </a:solidFill>
              </a:rPr>
              <a:t>Diapositiva 3 - Risultati dell'apprendimento</a:t>
            </a:r>
          </a:p>
          <a:p>
            <a:pPr marL="457200" lvl="0" indent="-368300" algn="l" rtl="0">
              <a:spcBef>
                <a:spcPts val="1000"/>
              </a:spcBef>
              <a:spcAft>
                <a:spcPts val="0"/>
              </a:spcAft>
              <a:buClr>
                <a:schemeClr val="dk1"/>
              </a:buClr>
              <a:buSzPts val="2200"/>
              <a:buChar char="●"/>
            </a:pPr>
            <a:r>
              <a:rPr lang="it-IT" sz="2200" dirty="0">
                <a:solidFill>
                  <a:schemeClr val="dk1"/>
                </a:solidFill>
              </a:rPr>
              <a:t>Diapositiva 4 – Contenuti dell’unità</a:t>
            </a:r>
          </a:p>
          <a:p>
            <a:pPr marL="457200" lvl="0" indent="-368300" algn="l" rtl="0">
              <a:spcBef>
                <a:spcPts val="1000"/>
              </a:spcBef>
              <a:spcAft>
                <a:spcPts val="0"/>
              </a:spcAft>
              <a:buClr>
                <a:schemeClr val="dk1"/>
              </a:buClr>
              <a:buSzPts val="2200"/>
              <a:buChar char="●"/>
            </a:pPr>
            <a:r>
              <a:rPr lang="it-IT" sz="2200" dirty="0">
                <a:solidFill>
                  <a:schemeClr val="dk1"/>
                </a:solidFill>
              </a:rPr>
              <a:t>Diapositive 5-10 – Introduzione: che cos'è la </a:t>
            </a:r>
            <a:r>
              <a:rPr lang="it-IT" sz="2200" i="1" dirty="0">
                <a:solidFill>
                  <a:schemeClr val="dk1"/>
                </a:solidFill>
              </a:rPr>
              <a:t>ricerca-azione</a:t>
            </a:r>
            <a:r>
              <a:rPr lang="it-IT" sz="2200" dirty="0">
                <a:solidFill>
                  <a:schemeClr val="dk1"/>
                </a:solidFill>
              </a:rPr>
              <a:t>?</a:t>
            </a:r>
          </a:p>
          <a:p>
            <a:pPr marL="457200" lvl="0" indent="-368300" algn="l" rtl="0">
              <a:spcBef>
                <a:spcPts val="1000"/>
              </a:spcBef>
              <a:spcAft>
                <a:spcPts val="0"/>
              </a:spcAft>
              <a:buClr>
                <a:schemeClr val="dk2"/>
              </a:buClr>
              <a:buSzPts val="2200"/>
              <a:buChar char="●"/>
            </a:pPr>
            <a:r>
              <a:rPr lang="it-IT" sz="2200" dirty="0">
                <a:solidFill>
                  <a:schemeClr val="dk2"/>
                </a:solidFill>
              </a:rPr>
              <a:t>Diapositive 11 - Identificare le sfide affrontate in classe</a:t>
            </a:r>
          </a:p>
          <a:p>
            <a:pPr marL="457200" lvl="0" indent="-368300" algn="l" rtl="0">
              <a:spcBef>
                <a:spcPts val="1000"/>
              </a:spcBef>
              <a:spcAft>
                <a:spcPts val="0"/>
              </a:spcAft>
              <a:buClr>
                <a:schemeClr val="dk2"/>
              </a:buClr>
              <a:buSzPts val="2200"/>
              <a:buChar char="●"/>
            </a:pPr>
            <a:r>
              <a:rPr lang="it-IT" sz="2200" dirty="0">
                <a:solidFill>
                  <a:schemeClr val="dk2"/>
                </a:solidFill>
              </a:rPr>
              <a:t>Diapositiva 12 – Attività 2: b</a:t>
            </a:r>
            <a:r>
              <a:rPr lang="it-IT" sz="2200" dirty="0">
                <a:solidFill>
                  <a:schemeClr val="dk1"/>
                </a:solidFill>
              </a:rPr>
              <a:t>rainstorming delle sfide</a:t>
            </a:r>
          </a:p>
          <a:p>
            <a:pPr marL="457200" lvl="0" indent="-368300" algn="l" rtl="0">
              <a:spcBef>
                <a:spcPts val="1000"/>
              </a:spcBef>
              <a:spcAft>
                <a:spcPts val="0"/>
              </a:spcAft>
              <a:buClr>
                <a:schemeClr val="dk2"/>
              </a:buClr>
              <a:buSzPts val="2200"/>
              <a:buChar char="●"/>
            </a:pPr>
            <a:r>
              <a:rPr lang="it-IT" sz="2200" dirty="0">
                <a:solidFill>
                  <a:schemeClr val="dk2"/>
                </a:solidFill>
              </a:rPr>
              <a:t>Diapositiva 13 – Attività 3: </a:t>
            </a:r>
            <a:r>
              <a:rPr lang="it-IT" sz="2200" dirty="0">
                <a:solidFill>
                  <a:schemeClr val="dk1"/>
                </a:solidFill>
              </a:rPr>
              <a:t>riflessione sulle sfide identificate</a:t>
            </a:r>
          </a:p>
          <a:p>
            <a:pPr marL="457200" lvl="0" indent="-368300" algn="l" rtl="0">
              <a:spcBef>
                <a:spcPts val="1000"/>
              </a:spcBef>
              <a:spcAft>
                <a:spcPts val="0"/>
              </a:spcAft>
              <a:buClr>
                <a:schemeClr val="dk2"/>
              </a:buClr>
              <a:buSzPts val="2200"/>
              <a:buChar char="●"/>
            </a:pPr>
            <a:r>
              <a:rPr lang="it-IT" sz="2200" dirty="0">
                <a:solidFill>
                  <a:schemeClr val="dk2"/>
                </a:solidFill>
              </a:rPr>
              <a:t>Diapositive 14-16 – Attività 4: elaborazione della </a:t>
            </a:r>
            <a:r>
              <a:rPr lang="it-IT" sz="2200" dirty="0">
                <a:solidFill>
                  <a:schemeClr val="dk1"/>
                </a:solidFill>
              </a:rPr>
              <a:t>domanda finale per la </a:t>
            </a:r>
            <a:r>
              <a:rPr lang="it-IT" sz="2200" i="1" dirty="0">
                <a:solidFill>
                  <a:schemeClr val="dk1"/>
                </a:solidFill>
              </a:rPr>
              <a:t>ricerca-azione</a:t>
            </a:r>
          </a:p>
          <a:p>
            <a:pPr marL="457200" lvl="0" indent="-368300" algn="l" rtl="0">
              <a:spcBef>
                <a:spcPts val="1000"/>
              </a:spcBef>
              <a:spcAft>
                <a:spcPts val="0"/>
              </a:spcAft>
              <a:buClr>
                <a:schemeClr val="dk2"/>
              </a:buClr>
              <a:buSzPts val="2200"/>
              <a:buChar char="●"/>
            </a:pPr>
            <a:r>
              <a:rPr lang="it-IT" sz="2200" dirty="0">
                <a:solidFill>
                  <a:schemeClr val="dk2"/>
                </a:solidFill>
              </a:rPr>
              <a:t>Diapositiva 17 - Riflessioni e conclusione</a:t>
            </a:r>
          </a:p>
          <a:p>
            <a:pPr marL="457200" lvl="0" indent="-368300" algn="l" rtl="0">
              <a:spcBef>
                <a:spcPts val="1000"/>
              </a:spcBef>
              <a:spcAft>
                <a:spcPts val="0"/>
              </a:spcAft>
              <a:buClr>
                <a:schemeClr val="dk2"/>
              </a:buClr>
              <a:buSzPts val="2200"/>
              <a:buChar char="●"/>
            </a:pPr>
            <a:r>
              <a:rPr lang="it-IT" sz="2200" dirty="0">
                <a:solidFill>
                  <a:schemeClr val="dk2"/>
                </a:solidFill>
              </a:rPr>
              <a:t>Diapositiva 18 - Risorse aggiuntive</a:t>
            </a:r>
          </a:p>
        </p:txBody>
      </p:sp>
      <p:sp>
        <p:nvSpPr>
          <p:cNvPr id="149" name="Google Shape;149;p4"/>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Contenuti</a:t>
            </a:r>
            <a:r>
              <a:rPr lang="en-US" sz="2800" b="1" dirty="0">
                <a:solidFill>
                  <a:srgbClr val="FFFFFF"/>
                </a:solidFill>
              </a:rPr>
              <a:t> </a:t>
            </a:r>
            <a:r>
              <a:rPr lang="en-US" sz="2800" b="1" dirty="0" err="1">
                <a:solidFill>
                  <a:srgbClr val="FFFFFF"/>
                </a:solidFill>
              </a:rPr>
              <a:t>dell’unità</a:t>
            </a:r>
            <a:endParaRPr sz="2800" dirty="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Introduzione</a:t>
            </a:r>
            <a:r>
              <a:rPr lang="en-US" sz="2800" b="1" dirty="0">
                <a:solidFill>
                  <a:srgbClr val="FFFFFF"/>
                </a:solidFill>
              </a:rPr>
              <a:t>: </a:t>
            </a:r>
            <a:r>
              <a:rPr lang="en-US" sz="2800" b="1" dirty="0" err="1">
                <a:solidFill>
                  <a:srgbClr val="FFFFFF"/>
                </a:solidFill>
              </a:rPr>
              <a:t>che</a:t>
            </a:r>
            <a:r>
              <a:rPr lang="en-US" sz="2800" b="1" dirty="0">
                <a:solidFill>
                  <a:srgbClr val="FFFFFF"/>
                </a:solidFill>
              </a:rPr>
              <a:t> </a:t>
            </a:r>
            <a:r>
              <a:rPr lang="en-US" sz="2800" b="1" dirty="0" err="1">
                <a:solidFill>
                  <a:srgbClr val="FFFFFF"/>
                </a:solidFill>
              </a:rPr>
              <a:t>cos'è</a:t>
            </a:r>
            <a:r>
              <a:rPr lang="en-US" sz="2800" b="1" dirty="0">
                <a:solidFill>
                  <a:srgbClr val="FFFFFF"/>
                </a:solidFill>
              </a:rPr>
              <a:t> la </a:t>
            </a:r>
            <a:r>
              <a:rPr lang="en-US" sz="2800" b="1" i="1" dirty="0" err="1">
                <a:solidFill>
                  <a:srgbClr val="FFFFFF"/>
                </a:solidFill>
              </a:rPr>
              <a:t>ricerca</a:t>
            </a:r>
            <a:r>
              <a:rPr lang="en-US" sz="2800" b="1" i="1" dirty="0">
                <a:solidFill>
                  <a:srgbClr val="FFFFFF"/>
                </a:solidFill>
              </a:rPr>
              <a:t>-azione</a:t>
            </a:r>
            <a:r>
              <a:rPr lang="en-US" sz="2800" b="1" dirty="0">
                <a:solidFill>
                  <a:srgbClr val="FFFFFF"/>
                </a:solidFill>
              </a:rPr>
              <a:t>?</a:t>
            </a:r>
            <a:endParaRPr sz="2800" dirty="0">
              <a:solidFill>
                <a:srgbClr val="FFFFFF"/>
              </a:solidFill>
            </a:endParaRPr>
          </a:p>
        </p:txBody>
      </p:sp>
      <p:sp>
        <p:nvSpPr>
          <p:cNvPr id="155" name="Google Shape;155;p24"/>
          <p:cNvSpPr txBox="1"/>
          <p:nvPr/>
        </p:nvSpPr>
        <p:spPr>
          <a:xfrm>
            <a:off x="363300" y="1462625"/>
            <a:ext cx="11465400" cy="588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2200" b="1" dirty="0">
                <a:solidFill>
                  <a:schemeClr val="dk1"/>
                </a:solidFill>
                <a:latin typeface="Calibri"/>
                <a:ea typeface="Calibri"/>
                <a:cs typeface="Calibri"/>
                <a:sym typeface="Calibri"/>
              </a:rPr>
              <a:t>Fase 1: riflessione su un’esperienza pregressa</a:t>
            </a:r>
          </a:p>
          <a:p>
            <a:pPr marL="0" lvl="0" indent="0" algn="l" rtl="0">
              <a:spcBef>
                <a:spcPts val="0"/>
              </a:spcBef>
              <a:spcAft>
                <a:spcPts val="0"/>
              </a:spcAft>
              <a:buNone/>
            </a:pPr>
            <a:r>
              <a:rPr lang="it-IT" sz="2200" dirty="0">
                <a:solidFill>
                  <a:schemeClr val="dk1"/>
                </a:solidFill>
                <a:latin typeface="Calibri"/>
                <a:ea typeface="Calibri"/>
                <a:cs typeface="Calibri"/>
                <a:sym typeface="Calibri"/>
              </a:rPr>
              <a:t>Pensa a una volta in cui hai notato un problema in classe, hai provato ad attuare un cambiamento e hai visto dei risultati. Annota le parole chiave.</a:t>
            </a:r>
          </a:p>
          <a:p>
            <a:pPr marL="0" lvl="0" indent="0" algn="l" rtl="0">
              <a:spcBef>
                <a:spcPts val="0"/>
              </a:spcBef>
              <a:spcAft>
                <a:spcPts val="0"/>
              </a:spcAft>
              <a:buNone/>
            </a:pPr>
            <a:r>
              <a:rPr lang="it-IT" sz="2200" i="1" dirty="0">
                <a:solidFill>
                  <a:schemeClr val="dk1"/>
                </a:solidFill>
                <a:latin typeface="Calibri"/>
                <a:ea typeface="Calibri"/>
                <a:cs typeface="Calibri"/>
                <a:sym typeface="Calibri"/>
              </a:rPr>
              <a:t>Esempio: "Ho notato che le ragazze non si impegnavano durante le lezioni di debug </a:t>
            </a:r>
            <a:r>
              <a:rPr lang="it-IT" sz="2200" i="1" dirty="0">
                <a:solidFill>
                  <a:schemeClr val="dk1"/>
                </a:solidFill>
                <a:latin typeface="Calibri"/>
                <a:ea typeface="Calibri"/>
                <a:cs typeface="Calibri"/>
                <a:sym typeface="Wingdings" panose="05000000000000000000" pitchFamily="2" charset="2"/>
              </a:rPr>
              <a:t></a:t>
            </a:r>
            <a:r>
              <a:rPr lang="it-IT" sz="2200" i="1" dirty="0">
                <a:solidFill>
                  <a:schemeClr val="dk1"/>
                </a:solidFill>
                <a:latin typeface="Calibri"/>
                <a:ea typeface="Calibri"/>
                <a:cs typeface="Calibri"/>
                <a:sym typeface="Calibri"/>
              </a:rPr>
              <a:t> ho chiesto loro di lavorare in coppia → ho notato un maggiore impegno".</a:t>
            </a:r>
          </a:p>
          <a:p>
            <a:pPr marL="0" lvl="0" indent="0" algn="l" rtl="0">
              <a:spcBef>
                <a:spcPts val="0"/>
              </a:spcBef>
              <a:spcAft>
                <a:spcPts val="0"/>
              </a:spcAft>
              <a:buNone/>
            </a:pPr>
            <a:endParaRPr lang="it-IT" sz="2200" i="1" dirty="0">
              <a:solidFill>
                <a:schemeClr val="dk1"/>
              </a:solidFill>
              <a:latin typeface="Calibri"/>
              <a:ea typeface="Calibri"/>
              <a:cs typeface="Calibri"/>
              <a:sym typeface="Calibri"/>
            </a:endParaRPr>
          </a:p>
          <a:p>
            <a:pPr marL="0" lvl="0" indent="0" algn="l" rtl="0">
              <a:spcBef>
                <a:spcPts val="0"/>
              </a:spcBef>
              <a:spcAft>
                <a:spcPts val="0"/>
              </a:spcAft>
              <a:buNone/>
            </a:pPr>
            <a:r>
              <a:rPr lang="it-IT" sz="2200" b="1" dirty="0">
                <a:solidFill>
                  <a:schemeClr val="dk1"/>
                </a:solidFill>
                <a:latin typeface="Calibri"/>
                <a:ea typeface="Calibri"/>
                <a:cs typeface="Calibri"/>
                <a:sym typeface="Calibri"/>
              </a:rPr>
              <a:t>Fase 2: confronto in coppia</a:t>
            </a:r>
          </a:p>
          <a:p>
            <a:pPr marL="0" lvl="0" indent="0" algn="l" rtl="0">
              <a:spcBef>
                <a:spcPts val="0"/>
              </a:spcBef>
              <a:spcAft>
                <a:spcPts val="0"/>
              </a:spcAft>
              <a:buNone/>
            </a:pPr>
            <a:r>
              <a:rPr lang="it-IT" sz="2200" dirty="0">
                <a:solidFill>
                  <a:schemeClr val="dk1"/>
                </a:solidFill>
                <a:latin typeface="Calibri"/>
                <a:ea typeface="Calibri"/>
                <a:cs typeface="Calibri"/>
                <a:sym typeface="Calibri"/>
              </a:rPr>
              <a:t>Condividete le storie in coppia utilizzando le seguenti domande:</a:t>
            </a:r>
          </a:p>
          <a:p>
            <a:pPr marL="457200" lvl="0" indent="-368300" algn="l" rtl="0">
              <a:spcBef>
                <a:spcPts val="0"/>
              </a:spcBef>
              <a:spcAft>
                <a:spcPts val="0"/>
              </a:spcAft>
              <a:buClr>
                <a:schemeClr val="dk1"/>
              </a:buClr>
              <a:buSzPts val="2200"/>
              <a:buFont typeface="Calibri"/>
              <a:buChar char="-"/>
            </a:pPr>
            <a:r>
              <a:rPr lang="it-IT" sz="2200" i="1" dirty="0">
                <a:solidFill>
                  <a:schemeClr val="dk1"/>
                </a:solidFill>
                <a:latin typeface="Calibri"/>
                <a:ea typeface="Calibri"/>
                <a:cs typeface="Calibri"/>
                <a:sym typeface="Calibri"/>
              </a:rPr>
              <a:t>Come avete identificato il problema?</a:t>
            </a:r>
          </a:p>
          <a:p>
            <a:pPr marL="457200" lvl="0" indent="-368300" algn="l" rtl="0">
              <a:spcBef>
                <a:spcPts val="0"/>
              </a:spcBef>
              <a:spcAft>
                <a:spcPts val="0"/>
              </a:spcAft>
              <a:buClr>
                <a:schemeClr val="dk1"/>
              </a:buClr>
              <a:buSzPts val="2200"/>
              <a:buFont typeface="Calibri"/>
              <a:buChar char="-"/>
            </a:pPr>
            <a:r>
              <a:rPr lang="it-IT" sz="2200" i="1" dirty="0">
                <a:solidFill>
                  <a:schemeClr val="dk1"/>
                </a:solidFill>
                <a:latin typeface="Calibri"/>
                <a:ea typeface="Calibri"/>
                <a:cs typeface="Calibri"/>
                <a:sym typeface="Calibri"/>
              </a:rPr>
              <a:t>Che cosa avete cambiato?</a:t>
            </a:r>
          </a:p>
          <a:p>
            <a:pPr marL="457200" lvl="0" indent="-368300" algn="l" rtl="0">
              <a:spcBef>
                <a:spcPts val="0"/>
              </a:spcBef>
              <a:spcAft>
                <a:spcPts val="0"/>
              </a:spcAft>
              <a:buClr>
                <a:schemeClr val="dk1"/>
              </a:buClr>
              <a:buSzPts val="2200"/>
              <a:buFont typeface="Calibri"/>
              <a:buChar char="-"/>
            </a:pPr>
            <a:r>
              <a:rPr lang="it-IT" sz="2200" i="1" dirty="0">
                <a:solidFill>
                  <a:schemeClr val="dk1"/>
                </a:solidFill>
                <a:latin typeface="Calibri"/>
                <a:ea typeface="Calibri"/>
                <a:cs typeface="Calibri"/>
                <a:sym typeface="Calibri"/>
              </a:rPr>
              <a:t>Come avete capito se ha funzionato o meno?</a:t>
            </a:r>
          </a:p>
          <a:p>
            <a:pPr marL="0" lvl="0" indent="0" algn="l" rtl="0">
              <a:spcBef>
                <a:spcPts val="0"/>
              </a:spcBef>
              <a:spcAft>
                <a:spcPts val="0"/>
              </a:spcAft>
              <a:buNone/>
            </a:pPr>
            <a:endParaRPr lang="it-IT" sz="2200" i="1" dirty="0">
              <a:solidFill>
                <a:schemeClr val="dk1"/>
              </a:solidFill>
              <a:latin typeface="Calibri"/>
              <a:ea typeface="Calibri"/>
              <a:cs typeface="Calibri"/>
              <a:sym typeface="Calibri"/>
            </a:endParaRPr>
          </a:p>
          <a:p>
            <a:pPr marL="0" lvl="0" indent="0" algn="l" rtl="0">
              <a:spcBef>
                <a:spcPts val="0"/>
              </a:spcBef>
              <a:spcAft>
                <a:spcPts val="0"/>
              </a:spcAft>
              <a:buNone/>
            </a:pPr>
            <a:r>
              <a:rPr lang="it-IT" sz="2200" b="1" dirty="0">
                <a:solidFill>
                  <a:schemeClr val="dk1"/>
                </a:solidFill>
                <a:latin typeface="Calibri"/>
                <a:ea typeface="Calibri"/>
                <a:cs typeface="Calibri"/>
                <a:sym typeface="Calibri"/>
              </a:rPr>
              <a:t>Fase 3: definizione collaborativa</a:t>
            </a:r>
            <a:endParaRPr lang="it-IT" sz="2200" b="1" dirty="0">
              <a:solidFill>
                <a:srgbClr val="404040"/>
              </a:solidFill>
              <a:latin typeface="Calibri"/>
              <a:ea typeface="Calibri"/>
              <a:cs typeface="Calibri"/>
              <a:sym typeface="Calibri"/>
            </a:endParaRPr>
          </a:p>
        </p:txBody>
      </p:sp>
      <p:sp>
        <p:nvSpPr>
          <p:cNvPr id="156" name="Google Shape;156;p24"/>
          <p:cNvSpPr txBox="1">
            <a:spLocks noGrp="1"/>
          </p:cNvSpPr>
          <p:nvPr>
            <p:ph type="body" idx="1"/>
          </p:nvPr>
        </p:nvSpPr>
        <p:spPr>
          <a:xfrm>
            <a:off x="123745"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dirty="0" err="1"/>
              <a:t>Attività</a:t>
            </a:r>
            <a:r>
              <a:rPr lang="en-US" dirty="0"/>
              <a:t> 1: </a:t>
            </a:r>
            <a:r>
              <a:rPr lang="en-US" dirty="0" err="1"/>
              <a:t>descrivi</a:t>
            </a:r>
            <a:r>
              <a:rPr lang="en-US" dirty="0"/>
              <a:t> </a:t>
            </a:r>
            <a:r>
              <a:rPr lang="en-US" dirty="0" err="1"/>
              <a:t>una</a:t>
            </a:r>
            <a:r>
              <a:rPr lang="en-US" dirty="0"/>
              <a:t> </a:t>
            </a:r>
            <a:r>
              <a:rPr lang="en-US" dirty="0" err="1"/>
              <a:t>tua</a:t>
            </a:r>
            <a:r>
              <a:rPr lang="en-US" dirty="0"/>
              <a:t> </a:t>
            </a:r>
            <a:r>
              <a:rPr lang="en-US" dirty="0" err="1"/>
              <a:t>esperienza</a:t>
            </a:r>
            <a:r>
              <a:rPr lang="en-US" dirty="0"/>
              <a:t> di </a:t>
            </a:r>
            <a:r>
              <a:rPr lang="en-US" dirty="0" err="1"/>
              <a:t>intervento</a:t>
            </a:r>
            <a:r>
              <a:rPr lang="en-US" dirty="0"/>
              <a:t> in </a:t>
            </a:r>
            <a:r>
              <a:rPr lang="en-US" dirty="0" err="1"/>
              <a:t>classe</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g3466ad0f535_1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Introduzione</a:t>
            </a:r>
            <a:r>
              <a:rPr lang="en-US" sz="2800" b="1" dirty="0">
                <a:solidFill>
                  <a:srgbClr val="FFFFFF"/>
                </a:solidFill>
              </a:rPr>
              <a:t>: </a:t>
            </a:r>
            <a:r>
              <a:rPr lang="en-US" sz="2800" b="1" dirty="0" err="1">
                <a:solidFill>
                  <a:srgbClr val="FFFFFF"/>
                </a:solidFill>
              </a:rPr>
              <a:t>che</a:t>
            </a:r>
            <a:r>
              <a:rPr lang="en-US" sz="2800" b="1" dirty="0">
                <a:solidFill>
                  <a:srgbClr val="FFFFFF"/>
                </a:solidFill>
              </a:rPr>
              <a:t> </a:t>
            </a:r>
            <a:r>
              <a:rPr lang="en-US" sz="2800" b="1" dirty="0" err="1">
                <a:solidFill>
                  <a:srgbClr val="FFFFFF"/>
                </a:solidFill>
              </a:rPr>
              <a:t>cos'è</a:t>
            </a:r>
            <a:r>
              <a:rPr lang="en-US" sz="2800" b="1" dirty="0">
                <a:solidFill>
                  <a:srgbClr val="FFFFFF"/>
                </a:solidFill>
              </a:rPr>
              <a:t> la </a:t>
            </a:r>
            <a:r>
              <a:rPr lang="en-US" sz="2800" b="1" i="1" dirty="0" err="1">
                <a:solidFill>
                  <a:srgbClr val="FFFFFF"/>
                </a:solidFill>
              </a:rPr>
              <a:t>ricerca</a:t>
            </a:r>
            <a:r>
              <a:rPr lang="en-US" sz="2800" b="1" i="1" dirty="0">
                <a:solidFill>
                  <a:srgbClr val="FFFFFF"/>
                </a:solidFill>
              </a:rPr>
              <a:t>-azione</a:t>
            </a:r>
            <a:r>
              <a:rPr lang="en-US" sz="2800" b="1" dirty="0">
                <a:solidFill>
                  <a:srgbClr val="FFFFFF"/>
                </a:solidFill>
              </a:rPr>
              <a:t>?</a:t>
            </a:r>
            <a:endParaRPr sz="2800" dirty="0">
              <a:solidFill>
                <a:srgbClr val="FFFFFF"/>
              </a:solidFill>
            </a:endParaRPr>
          </a:p>
        </p:txBody>
      </p:sp>
      <p:sp>
        <p:nvSpPr>
          <p:cNvPr id="162" name="Google Shape;162;g3466ad0f535_1_0"/>
          <p:cNvSpPr txBox="1">
            <a:spLocks noGrp="1"/>
          </p:cNvSpPr>
          <p:nvPr>
            <p:ph type="body" idx="2"/>
          </p:nvPr>
        </p:nvSpPr>
        <p:spPr>
          <a:xfrm>
            <a:off x="149530" y="1197000"/>
            <a:ext cx="11789100" cy="5661000"/>
          </a:xfrm>
          <a:prstGeom prst="rect">
            <a:avLst/>
          </a:prstGeom>
          <a:noFill/>
          <a:ln>
            <a:noFill/>
          </a:ln>
        </p:spPr>
        <p:txBody>
          <a:bodyPr spcFirstLastPara="1" wrap="square" lIns="91425" tIns="45700" rIns="91425" bIns="45700" anchor="t" anchorCtr="0">
            <a:noAutofit/>
          </a:bodyPr>
          <a:lstStyle/>
          <a:p>
            <a:pPr marL="0" lvl="0" indent="0" algn="ctr" rtl="0">
              <a:spcBef>
                <a:spcPts val="1000"/>
              </a:spcBef>
              <a:spcAft>
                <a:spcPts val="0"/>
              </a:spcAft>
              <a:buNone/>
            </a:pPr>
            <a:r>
              <a:rPr lang="it-IT" sz="2200" dirty="0">
                <a:solidFill>
                  <a:schemeClr val="dk1"/>
                </a:solidFill>
              </a:rPr>
              <a:t>"Una ricerca condotta </a:t>
            </a:r>
            <a:r>
              <a:rPr lang="it-IT" sz="2200" b="1" i="1" dirty="0">
                <a:solidFill>
                  <a:schemeClr val="dk1"/>
                </a:solidFill>
              </a:rPr>
              <a:t>dal </a:t>
            </a:r>
            <a:r>
              <a:rPr lang="it-IT" sz="2200" dirty="0">
                <a:solidFill>
                  <a:schemeClr val="dk1"/>
                </a:solidFill>
              </a:rPr>
              <a:t>personale docente, </a:t>
            </a:r>
            <a:r>
              <a:rPr lang="it-IT" sz="2200" b="1" i="1" dirty="0">
                <a:solidFill>
                  <a:schemeClr val="dk1"/>
                </a:solidFill>
              </a:rPr>
              <a:t>per </a:t>
            </a:r>
            <a:r>
              <a:rPr lang="it-IT" sz="2200" i="1" dirty="0">
                <a:solidFill>
                  <a:schemeClr val="dk1"/>
                </a:solidFill>
              </a:rPr>
              <a:t>la classe</a:t>
            </a:r>
            <a:r>
              <a:rPr lang="it-IT" sz="2200" dirty="0">
                <a:solidFill>
                  <a:schemeClr val="dk1"/>
                </a:solidFill>
              </a:rPr>
              <a:t>".</a:t>
            </a:r>
            <a:endParaRPr lang="it-IT" sz="2200" dirty="0">
              <a:solidFill>
                <a:srgbClr val="1D1D1B"/>
              </a:solidFill>
            </a:endParaRPr>
          </a:p>
          <a:p>
            <a:pPr marL="457200" lvl="0" indent="0" algn="l" rtl="0">
              <a:lnSpc>
                <a:spcPct val="90000"/>
              </a:lnSpc>
              <a:spcBef>
                <a:spcPts val="1000"/>
              </a:spcBef>
              <a:spcAft>
                <a:spcPts val="0"/>
              </a:spcAft>
              <a:buNone/>
            </a:pPr>
            <a:r>
              <a:rPr lang="it-IT" sz="2200" dirty="0">
                <a:solidFill>
                  <a:srgbClr val="1D1D1B"/>
                </a:solidFill>
              </a:rPr>
              <a:t>La </a:t>
            </a:r>
            <a:r>
              <a:rPr lang="it-IT" sz="2200" b="1" i="1" dirty="0">
                <a:solidFill>
                  <a:srgbClr val="1D1D1B"/>
                </a:solidFill>
              </a:rPr>
              <a:t>ricerca-azione</a:t>
            </a:r>
            <a:r>
              <a:rPr lang="it-IT" sz="2200" b="1" dirty="0">
                <a:solidFill>
                  <a:srgbClr val="1D1D1B"/>
                </a:solidFill>
              </a:rPr>
              <a:t> </a:t>
            </a:r>
            <a:r>
              <a:rPr lang="it-IT" sz="2200" dirty="0">
                <a:solidFill>
                  <a:srgbClr val="1D1D1B"/>
                </a:solidFill>
              </a:rPr>
              <a:t>è una metodologia che consente al corpo docente di co-creare un cambiamento in classe. </a:t>
            </a:r>
          </a:p>
          <a:p>
            <a:pPr marL="457200" lvl="0" indent="0" algn="l" rtl="0">
              <a:lnSpc>
                <a:spcPct val="90000"/>
              </a:lnSpc>
              <a:spcBef>
                <a:spcPts val="1000"/>
              </a:spcBef>
              <a:spcAft>
                <a:spcPts val="0"/>
              </a:spcAft>
              <a:buNone/>
            </a:pPr>
            <a:r>
              <a:rPr lang="it-IT" sz="2200" dirty="0">
                <a:solidFill>
                  <a:schemeClr val="dk1"/>
                </a:solidFill>
              </a:rPr>
              <a:t>La </a:t>
            </a:r>
            <a:r>
              <a:rPr lang="it-IT" sz="2200" i="1" dirty="0">
                <a:solidFill>
                  <a:srgbClr val="1D1D1B"/>
                </a:solidFill>
              </a:rPr>
              <a:t>ricerca d'azione </a:t>
            </a:r>
            <a:r>
              <a:rPr lang="it-IT" sz="2200" dirty="0">
                <a:solidFill>
                  <a:schemeClr val="dk1"/>
                </a:solidFill>
              </a:rPr>
              <a:t>è definita come un'</a:t>
            </a:r>
            <a:r>
              <a:rPr lang="it-IT" sz="2200" b="1" dirty="0">
                <a:solidFill>
                  <a:schemeClr val="dk1"/>
                </a:solidFill>
              </a:rPr>
              <a:t>indagine condotta dal corpo docente nelle classi </a:t>
            </a:r>
            <a:r>
              <a:rPr lang="it-IT" sz="2200" dirty="0">
                <a:solidFill>
                  <a:schemeClr val="dk1"/>
                </a:solidFill>
              </a:rPr>
              <a:t>al</a:t>
            </a:r>
            <a:r>
              <a:rPr lang="it-IT" sz="2200" b="1" dirty="0">
                <a:solidFill>
                  <a:schemeClr val="dk1"/>
                </a:solidFill>
              </a:rPr>
              <a:t> </a:t>
            </a:r>
            <a:r>
              <a:rPr lang="it-IT" sz="2200" dirty="0">
                <a:solidFill>
                  <a:schemeClr val="dk1"/>
                </a:solidFill>
              </a:rPr>
              <a:t>fine di migliorare le pratiche didattiche e l'apprendimento delle e dei discenti (</a:t>
            </a:r>
            <a:r>
              <a:rPr lang="it-IT" sz="2200" dirty="0" err="1">
                <a:solidFill>
                  <a:schemeClr val="dk1"/>
                </a:solidFill>
              </a:rPr>
              <a:t>Metler</a:t>
            </a:r>
            <a:r>
              <a:rPr lang="it-IT" sz="2200" dirty="0">
                <a:solidFill>
                  <a:schemeClr val="dk1"/>
                </a:solidFill>
              </a:rPr>
              <a:t>, 2019). </a:t>
            </a:r>
            <a:br>
              <a:rPr lang="it-IT" sz="2200" dirty="0">
                <a:solidFill>
                  <a:schemeClr val="dk1"/>
                </a:solidFill>
              </a:rPr>
            </a:br>
            <a:r>
              <a:rPr lang="it-IT" sz="2200" dirty="0">
                <a:solidFill>
                  <a:schemeClr val="dk1"/>
                </a:solidFill>
              </a:rPr>
              <a:t>[1] Si tratta di un </a:t>
            </a:r>
            <a:r>
              <a:rPr lang="it-IT" sz="2200" b="1" dirty="0">
                <a:solidFill>
                  <a:schemeClr val="dk1"/>
                </a:solidFill>
              </a:rPr>
              <a:t>processo riflessivo </a:t>
            </a:r>
            <a:r>
              <a:rPr lang="it-IT" sz="2200" dirty="0">
                <a:solidFill>
                  <a:schemeClr val="dk1"/>
                </a:solidFill>
              </a:rPr>
              <a:t>e </a:t>
            </a:r>
            <a:r>
              <a:rPr lang="it-IT" sz="2200" b="1" dirty="0">
                <a:solidFill>
                  <a:schemeClr val="dk1"/>
                </a:solidFill>
              </a:rPr>
              <a:t>iterativo </a:t>
            </a:r>
            <a:r>
              <a:rPr lang="it-IT" sz="2200" dirty="0">
                <a:solidFill>
                  <a:schemeClr val="dk1"/>
                </a:solidFill>
              </a:rPr>
              <a:t>in cui il personale docente analizza le sfide della classe, attua delle soluzioni e ne valuta l'impatto.</a:t>
            </a:r>
          </a:p>
          <a:p>
            <a:pPr marL="457200" lvl="0" indent="0" algn="l" rtl="0">
              <a:lnSpc>
                <a:spcPct val="90000"/>
              </a:lnSpc>
              <a:spcBef>
                <a:spcPts val="1000"/>
              </a:spcBef>
              <a:spcAft>
                <a:spcPts val="0"/>
              </a:spcAft>
              <a:buNone/>
            </a:pPr>
            <a:endParaRPr lang="it-IT" sz="2200" dirty="0">
              <a:solidFill>
                <a:schemeClr val="dk1"/>
              </a:solidFill>
            </a:endParaRPr>
          </a:p>
          <a:p>
            <a:pPr marL="457200" lvl="0" indent="0" algn="l" rtl="0">
              <a:lnSpc>
                <a:spcPct val="90000"/>
              </a:lnSpc>
              <a:spcBef>
                <a:spcPts val="1000"/>
              </a:spcBef>
              <a:spcAft>
                <a:spcPts val="0"/>
              </a:spcAft>
              <a:buNone/>
            </a:pPr>
            <a:endParaRPr lang="it-IT" sz="2200" dirty="0">
              <a:solidFill>
                <a:schemeClr val="dk1"/>
              </a:solidFill>
            </a:endParaRPr>
          </a:p>
          <a:p>
            <a:pPr marL="457200" lvl="0" indent="0" algn="l" rtl="0">
              <a:lnSpc>
                <a:spcPct val="90000"/>
              </a:lnSpc>
              <a:spcBef>
                <a:spcPts val="1000"/>
              </a:spcBef>
              <a:spcAft>
                <a:spcPts val="0"/>
              </a:spcAft>
              <a:buNone/>
            </a:pPr>
            <a:endParaRPr lang="it-IT" sz="2200" dirty="0">
              <a:solidFill>
                <a:schemeClr val="dk1"/>
              </a:solidFill>
            </a:endParaRPr>
          </a:p>
          <a:p>
            <a:pPr marL="457200" lvl="0" indent="0" algn="l" rtl="0">
              <a:lnSpc>
                <a:spcPct val="90000"/>
              </a:lnSpc>
              <a:spcBef>
                <a:spcPts val="1000"/>
              </a:spcBef>
              <a:spcAft>
                <a:spcPts val="0"/>
              </a:spcAft>
              <a:buNone/>
            </a:pPr>
            <a:endParaRPr lang="it-IT" sz="2200" dirty="0">
              <a:solidFill>
                <a:schemeClr val="dk1"/>
              </a:solidFill>
            </a:endParaRPr>
          </a:p>
          <a:p>
            <a:pPr marL="457200" lvl="0" indent="0" algn="l" rtl="0">
              <a:lnSpc>
                <a:spcPct val="90000"/>
              </a:lnSpc>
              <a:spcBef>
                <a:spcPts val="1000"/>
              </a:spcBef>
              <a:spcAft>
                <a:spcPts val="0"/>
              </a:spcAft>
              <a:buNone/>
            </a:pPr>
            <a:endParaRPr lang="it-IT" sz="2200" dirty="0">
              <a:solidFill>
                <a:schemeClr val="dk1"/>
              </a:solidFill>
            </a:endParaRPr>
          </a:p>
          <a:p>
            <a:pPr marL="0" lvl="0" indent="0" algn="l" rtl="0">
              <a:spcBef>
                <a:spcPts val="1000"/>
              </a:spcBef>
              <a:spcAft>
                <a:spcPts val="0"/>
              </a:spcAft>
              <a:buNone/>
            </a:pPr>
            <a:endParaRPr lang="it-IT" sz="1100" dirty="0">
              <a:solidFill>
                <a:srgbClr val="000000"/>
              </a:solidFill>
              <a:latin typeface="Arial"/>
              <a:ea typeface="Arial"/>
              <a:cs typeface="Arial"/>
              <a:sym typeface="Arial"/>
            </a:endParaRPr>
          </a:p>
          <a:p>
            <a:pPr marL="0" lvl="0" indent="0" algn="l" rtl="0">
              <a:spcBef>
                <a:spcPts val="1000"/>
              </a:spcBef>
              <a:spcAft>
                <a:spcPts val="0"/>
              </a:spcAft>
              <a:buNone/>
            </a:pPr>
            <a:endParaRPr lang="it-IT" sz="1100" dirty="0">
              <a:solidFill>
                <a:srgbClr val="000000"/>
              </a:solidFill>
              <a:latin typeface="Arial"/>
              <a:ea typeface="Arial"/>
              <a:cs typeface="Arial"/>
              <a:sym typeface="Arial"/>
            </a:endParaRPr>
          </a:p>
          <a:p>
            <a:pPr marL="0" lvl="0" indent="0" algn="l" rtl="0">
              <a:spcBef>
                <a:spcPts val="1000"/>
              </a:spcBef>
              <a:spcAft>
                <a:spcPts val="0"/>
              </a:spcAft>
              <a:buNone/>
            </a:pPr>
            <a:r>
              <a:rPr lang="en-US" sz="800" dirty="0">
                <a:solidFill>
                  <a:srgbClr val="000000"/>
                </a:solidFill>
              </a:rPr>
              <a:t>[1]</a:t>
            </a:r>
            <a:r>
              <a:rPr lang="en-US" sz="1000" dirty="0">
                <a:solidFill>
                  <a:srgbClr val="000000"/>
                </a:solidFill>
                <a:latin typeface="Arial"/>
                <a:ea typeface="Arial"/>
                <a:cs typeface="Arial"/>
                <a:sym typeface="Arial"/>
              </a:rPr>
              <a:t> </a:t>
            </a:r>
            <a:r>
              <a:rPr lang="en-US" sz="1000" dirty="0" err="1">
                <a:solidFill>
                  <a:srgbClr val="000000"/>
                </a:solidFill>
                <a:latin typeface="Arial"/>
                <a:ea typeface="Arial"/>
                <a:cs typeface="Arial"/>
                <a:sym typeface="Arial"/>
              </a:rPr>
              <a:t>Mertler</a:t>
            </a:r>
            <a:r>
              <a:rPr lang="en-US" sz="1000" dirty="0">
                <a:solidFill>
                  <a:srgbClr val="000000"/>
                </a:solidFill>
                <a:latin typeface="Arial"/>
                <a:ea typeface="Arial"/>
                <a:cs typeface="Arial"/>
                <a:sym typeface="Arial"/>
              </a:rPr>
              <a:t>, C. A. (2019). Action research: Improving schools and empowering educators (6th ed.). SAGE Publications.</a:t>
            </a:r>
            <a:r>
              <a:rPr lang="en-US" sz="1000" dirty="0">
                <a:solidFill>
                  <a:srgbClr val="000000"/>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 </a:t>
            </a:r>
            <a:r>
              <a:rPr lang="en-US" sz="1000" u="sng" dirty="0">
                <a:solidFill>
                  <a:schemeClr val="hlink"/>
                </a:solidFill>
                <a:latin typeface="Arial"/>
                <a:ea typeface="Arial"/>
                <a:cs typeface="Arial"/>
                <a:sym typeface="Arial"/>
                <a:hlinkClick r:id="rId3"/>
              </a:rPr>
              <a:t>https://books.google.it/books?id=aXyfDwAAQBAJ</a:t>
            </a:r>
            <a:endParaRPr lang="en-US" sz="1000" u="sng" dirty="0">
              <a:solidFill>
                <a:schemeClr val="hlink"/>
              </a:solidFill>
              <a:latin typeface="Arial"/>
              <a:ea typeface="Arial"/>
              <a:cs typeface="Arial"/>
              <a:sym typeface="Arial"/>
            </a:endParaRPr>
          </a:p>
          <a:p>
            <a:pPr marL="0" lvl="0" indent="0" algn="l" rtl="0">
              <a:lnSpc>
                <a:spcPct val="90000"/>
              </a:lnSpc>
              <a:spcBef>
                <a:spcPts val="1000"/>
              </a:spcBef>
              <a:spcAft>
                <a:spcPts val="0"/>
              </a:spcAft>
              <a:buNone/>
            </a:pPr>
            <a:endParaRPr lang="it-IT" dirty="0"/>
          </a:p>
          <a:p>
            <a:pPr marL="457200" marR="0" lvl="0" indent="-228600" algn="l" rtl="0">
              <a:lnSpc>
                <a:spcPct val="90000"/>
              </a:lnSpc>
              <a:spcBef>
                <a:spcPts val="1000"/>
              </a:spcBef>
              <a:spcAft>
                <a:spcPts val="0"/>
              </a:spcAft>
              <a:buClr>
                <a:schemeClr val="accent4"/>
              </a:buClr>
              <a:buSzPts val="1800"/>
              <a:buFont typeface="Arial"/>
              <a:buNone/>
            </a:pPr>
            <a:br>
              <a:rPr lang="it-IT" dirty="0"/>
            </a:br>
            <a:br>
              <a:rPr lang="it-IT" dirty="0"/>
            </a:br>
            <a:endParaRPr lang="it-IT" dirty="0"/>
          </a:p>
        </p:txBody>
      </p:sp>
      <p:sp>
        <p:nvSpPr>
          <p:cNvPr id="163" name="Google Shape;163;g3466ad0f535_1_0"/>
          <p:cNvSpPr/>
          <p:nvPr/>
        </p:nvSpPr>
        <p:spPr>
          <a:xfrm>
            <a:off x="949250" y="4027500"/>
            <a:ext cx="4430100" cy="2162100"/>
          </a:xfrm>
          <a:prstGeom prst="roundRect">
            <a:avLst>
              <a:gd name="adj" fmla="val 16667"/>
            </a:avLst>
          </a:prstGeom>
          <a:solidFill>
            <a:srgbClr val="16C45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1371600" lvl="0" indent="0" algn="l" rtl="0">
              <a:spcBef>
                <a:spcPts val="0"/>
              </a:spcBef>
              <a:spcAft>
                <a:spcPts val="0"/>
              </a:spcAft>
              <a:buNone/>
            </a:pPr>
            <a:r>
              <a:rPr lang="en-US" sz="1800" b="1" dirty="0" err="1">
                <a:latin typeface="Calibri"/>
                <a:ea typeface="Calibri"/>
                <a:cs typeface="Calibri"/>
                <a:sym typeface="Calibri"/>
              </a:rPr>
              <a:t>Vantaggi</a:t>
            </a:r>
            <a:endParaRPr sz="1800" b="1" dirty="0">
              <a:latin typeface="Calibri"/>
              <a:ea typeface="Calibri"/>
              <a:cs typeface="Calibri"/>
              <a:sym typeface="Calibri"/>
            </a:endParaRPr>
          </a:p>
          <a:p>
            <a:pPr marL="457200" lvl="0" indent="-342900" algn="l" rtl="0">
              <a:spcBef>
                <a:spcPts val="0"/>
              </a:spcBef>
              <a:spcAft>
                <a:spcPts val="0"/>
              </a:spcAft>
              <a:buSzPts val="1800"/>
              <a:buFont typeface="Calibri"/>
              <a:buChar char="●"/>
            </a:pPr>
            <a:r>
              <a:rPr lang="it-IT" sz="1800" dirty="0">
                <a:latin typeface="Calibri"/>
                <a:ea typeface="Calibri"/>
                <a:cs typeface="Calibri"/>
                <a:sym typeface="Calibri"/>
              </a:rPr>
              <a:t>Collega la teoria alla pratica</a:t>
            </a:r>
            <a:endParaRPr sz="1800" dirty="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dirty="0" err="1">
                <a:latin typeface="Calibri"/>
                <a:ea typeface="Calibri"/>
                <a:cs typeface="Calibri"/>
                <a:sym typeface="Calibri"/>
              </a:rPr>
              <a:t>Migliora</a:t>
            </a:r>
            <a:r>
              <a:rPr lang="en-US" sz="1800" dirty="0">
                <a:latin typeface="Calibri"/>
                <a:ea typeface="Calibri"/>
                <a:cs typeface="Calibri"/>
                <a:sym typeface="Calibri"/>
              </a:rPr>
              <a:t> la </a:t>
            </a:r>
            <a:r>
              <a:rPr lang="en-US" sz="1800" dirty="0" err="1">
                <a:latin typeface="Calibri"/>
                <a:ea typeface="Calibri"/>
                <a:cs typeface="Calibri"/>
                <a:sym typeface="Calibri"/>
              </a:rPr>
              <a:t>didattica</a:t>
            </a:r>
            <a:endParaRPr sz="1800" dirty="0">
              <a:latin typeface="Calibri"/>
              <a:ea typeface="Calibri"/>
              <a:cs typeface="Calibri"/>
              <a:sym typeface="Calibri"/>
            </a:endParaRPr>
          </a:p>
          <a:p>
            <a:pPr marL="457200" lvl="0" indent="-342900" algn="l" rtl="0">
              <a:spcBef>
                <a:spcPts val="0"/>
              </a:spcBef>
              <a:spcAft>
                <a:spcPts val="0"/>
              </a:spcAft>
              <a:buSzPts val="1800"/>
              <a:buFont typeface="Calibri"/>
              <a:buChar char="●"/>
            </a:pPr>
            <a:r>
              <a:rPr lang="it-IT" sz="1800" dirty="0">
                <a:latin typeface="Calibri"/>
                <a:ea typeface="Calibri"/>
                <a:cs typeface="Calibri"/>
                <a:sym typeface="Calibri"/>
              </a:rPr>
              <a:t>Migliora l’ambiente scolastico</a:t>
            </a:r>
          </a:p>
          <a:p>
            <a:pPr marL="457200" lvl="0" indent="-342900" algn="l" rtl="0">
              <a:spcBef>
                <a:spcPts val="0"/>
              </a:spcBef>
              <a:spcAft>
                <a:spcPts val="0"/>
              </a:spcAft>
              <a:buSzPts val="1800"/>
              <a:buFont typeface="Calibri"/>
              <a:buChar char="●"/>
            </a:pPr>
            <a:r>
              <a:rPr lang="it-IT" sz="1800" dirty="0">
                <a:latin typeface="Calibri"/>
                <a:ea typeface="Calibri"/>
                <a:cs typeface="Calibri"/>
                <a:sym typeface="Calibri"/>
              </a:rPr>
              <a:t>Responsabilizza il personale docente</a:t>
            </a:r>
          </a:p>
          <a:p>
            <a:pPr marL="457200" lvl="0" indent="-342900" algn="l" rtl="0">
              <a:spcBef>
                <a:spcPts val="0"/>
              </a:spcBef>
              <a:spcAft>
                <a:spcPts val="0"/>
              </a:spcAft>
              <a:buSzPts val="1800"/>
              <a:buFont typeface="Calibri"/>
              <a:buChar char="●"/>
            </a:pPr>
            <a:r>
              <a:rPr lang="it-IT" sz="1800" dirty="0">
                <a:latin typeface="Calibri"/>
                <a:ea typeface="Calibri"/>
                <a:cs typeface="Calibri"/>
                <a:sym typeface="Calibri"/>
              </a:rPr>
              <a:t>Promuove la crescita professionale</a:t>
            </a:r>
            <a:endParaRPr sz="1800" dirty="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dirty="0" err="1">
                <a:latin typeface="Calibri"/>
                <a:ea typeface="Calibri"/>
                <a:cs typeface="Calibri"/>
                <a:sym typeface="Calibri"/>
              </a:rPr>
              <a:t>Promuove</a:t>
            </a:r>
            <a:r>
              <a:rPr lang="en-US" sz="1800" dirty="0">
                <a:latin typeface="Calibri"/>
                <a:ea typeface="Calibri"/>
                <a:cs typeface="Calibri"/>
                <a:sym typeface="Calibri"/>
              </a:rPr>
              <a:t> la </a:t>
            </a:r>
            <a:r>
              <a:rPr lang="en-US" sz="1800" dirty="0" err="1">
                <a:latin typeface="Calibri"/>
                <a:ea typeface="Calibri"/>
                <a:cs typeface="Calibri"/>
                <a:sym typeface="Calibri"/>
              </a:rPr>
              <a:t>giustizia</a:t>
            </a:r>
            <a:r>
              <a:rPr lang="en-US" sz="1800" dirty="0">
                <a:latin typeface="Calibri"/>
                <a:ea typeface="Calibri"/>
                <a:cs typeface="Calibri"/>
                <a:sym typeface="Calibri"/>
              </a:rPr>
              <a:t> </a:t>
            </a:r>
            <a:r>
              <a:rPr lang="en-US" sz="1800" dirty="0" err="1">
                <a:latin typeface="Calibri"/>
                <a:ea typeface="Calibri"/>
                <a:cs typeface="Calibri"/>
                <a:sym typeface="Calibri"/>
              </a:rPr>
              <a:t>sociale</a:t>
            </a:r>
            <a:endParaRPr sz="1800" dirty="0">
              <a:latin typeface="Calibri"/>
              <a:ea typeface="Calibri"/>
              <a:cs typeface="Calibri"/>
              <a:sym typeface="Calibri"/>
            </a:endParaRPr>
          </a:p>
        </p:txBody>
      </p:sp>
      <p:sp>
        <p:nvSpPr>
          <p:cNvPr id="164" name="Google Shape;164;g3466ad0f535_1_0"/>
          <p:cNvSpPr/>
          <p:nvPr/>
        </p:nvSpPr>
        <p:spPr>
          <a:xfrm>
            <a:off x="6443940" y="4027500"/>
            <a:ext cx="4430100" cy="2162100"/>
          </a:xfrm>
          <a:prstGeom prst="roundRect">
            <a:avLst>
              <a:gd name="adj" fmla="val 16667"/>
            </a:avLst>
          </a:prstGeom>
          <a:solidFill>
            <a:srgbClr val="16C45B"/>
          </a:solid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1371600" lvl="0" indent="0" algn="l" rtl="0">
              <a:spcBef>
                <a:spcPts val="0"/>
              </a:spcBef>
              <a:spcAft>
                <a:spcPts val="0"/>
              </a:spcAft>
              <a:buNone/>
            </a:pPr>
            <a:r>
              <a:rPr lang="en-US" sz="1800" b="1" dirty="0">
                <a:latin typeface="Calibri"/>
                <a:ea typeface="Calibri"/>
                <a:cs typeface="Calibri"/>
                <a:sym typeface="Calibri"/>
              </a:rPr>
              <a:t>Utile per:</a:t>
            </a:r>
            <a:endParaRPr sz="1800" b="1" dirty="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dirty="0" err="1">
                <a:latin typeface="Calibri"/>
                <a:ea typeface="Calibri"/>
                <a:cs typeface="Calibri"/>
                <a:sym typeface="Calibri"/>
              </a:rPr>
              <a:t>Identificare</a:t>
            </a:r>
            <a:r>
              <a:rPr lang="en-US" sz="1800" dirty="0">
                <a:latin typeface="Calibri"/>
                <a:ea typeface="Calibri"/>
                <a:cs typeface="Calibri"/>
                <a:sym typeface="Calibri"/>
              </a:rPr>
              <a:t> </a:t>
            </a:r>
            <a:r>
              <a:rPr lang="en-US" sz="1800" dirty="0" err="1">
                <a:latin typeface="Calibri"/>
                <a:ea typeface="Calibri"/>
                <a:cs typeface="Calibri"/>
                <a:sym typeface="Calibri"/>
              </a:rPr>
              <a:t>i</a:t>
            </a:r>
            <a:r>
              <a:rPr lang="en-US" sz="1800" dirty="0">
                <a:latin typeface="Calibri"/>
                <a:ea typeface="Calibri"/>
                <a:cs typeface="Calibri"/>
                <a:sym typeface="Calibri"/>
              </a:rPr>
              <a:t> </a:t>
            </a:r>
            <a:r>
              <a:rPr lang="en-US" sz="1800" dirty="0" err="1">
                <a:latin typeface="Calibri"/>
                <a:ea typeface="Calibri"/>
                <a:cs typeface="Calibri"/>
                <a:sym typeface="Calibri"/>
              </a:rPr>
              <a:t>problemi</a:t>
            </a:r>
            <a:endParaRPr sz="1800" dirty="0">
              <a:latin typeface="Calibri"/>
              <a:ea typeface="Calibri"/>
              <a:cs typeface="Calibri"/>
              <a:sym typeface="Calibri"/>
            </a:endParaRPr>
          </a:p>
          <a:p>
            <a:pPr marL="457200" lvl="0" indent="-342900" algn="l" rtl="0">
              <a:spcBef>
                <a:spcPts val="0"/>
              </a:spcBef>
              <a:spcAft>
                <a:spcPts val="0"/>
              </a:spcAft>
              <a:buSzPts val="1800"/>
              <a:buFont typeface="Calibri"/>
              <a:buChar char="●"/>
            </a:pPr>
            <a:r>
              <a:rPr lang="it-IT" sz="1800" dirty="0">
                <a:latin typeface="Calibri"/>
                <a:ea typeface="Calibri"/>
                <a:cs typeface="Calibri"/>
                <a:sym typeface="Calibri"/>
              </a:rPr>
              <a:t>Sviluppare e testare soluzioni</a:t>
            </a:r>
            <a:endParaRPr sz="1800" dirty="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dirty="0" err="1">
                <a:latin typeface="Calibri"/>
                <a:ea typeface="Calibri"/>
                <a:cs typeface="Calibri"/>
                <a:sym typeface="Calibri"/>
              </a:rPr>
              <a:t>Pratica</a:t>
            </a:r>
            <a:r>
              <a:rPr lang="en-US" sz="1800" dirty="0">
                <a:latin typeface="Calibri"/>
                <a:ea typeface="Calibri"/>
                <a:cs typeface="Calibri"/>
                <a:sym typeface="Calibri"/>
              </a:rPr>
              <a:t> di </a:t>
            </a:r>
            <a:r>
              <a:rPr lang="en-US" sz="1800" dirty="0" err="1">
                <a:latin typeface="Calibri"/>
                <a:ea typeface="Calibri"/>
                <a:cs typeface="Calibri"/>
                <a:sym typeface="Calibri"/>
              </a:rPr>
              <a:t>tirocinio</a:t>
            </a:r>
            <a:r>
              <a:rPr lang="en-US" sz="1800" dirty="0">
                <a:latin typeface="Calibri"/>
                <a:ea typeface="Calibri"/>
                <a:cs typeface="Calibri"/>
                <a:sym typeface="Calibri"/>
              </a:rPr>
              <a:t> del </a:t>
            </a:r>
            <a:r>
              <a:rPr lang="en-US" sz="1800" dirty="0" err="1">
                <a:latin typeface="Calibri"/>
                <a:ea typeface="Calibri"/>
                <a:cs typeface="Calibri"/>
                <a:sym typeface="Calibri"/>
              </a:rPr>
              <a:t>personale</a:t>
            </a:r>
            <a:r>
              <a:rPr lang="en-US" sz="1800" dirty="0">
                <a:latin typeface="Calibri"/>
                <a:ea typeface="Calibri"/>
                <a:cs typeface="Calibri"/>
                <a:sym typeface="Calibri"/>
              </a:rPr>
              <a:t> </a:t>
            </a:r>
            <a:r>
              <a:rPr lang="en-US" sz="1800" dirty="0" err="1">
                <a:latin typeface="Calibri"/>
                <a:ea typeface="Calibri"/>
                <a:cs typeface="Calibri"/>
                <a:sym typeface="Calibri"/>
              </a:rPr>
              <a:t>docente</a:t>
            </a:r>
            <a:endParaRPr lang="en-US" sz="1800" dirty="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dirty="0" err="1">
                <a:latin typeface="Calibri"/>
                <a:ea typeface="Calibri"/>
                <a:cs typeface="Calibri"/>
                <a:sym typeface="Calibri"/>
              </a:rPr>
              <a:t>Crescita</a:t>
            </a:r>
            <a:r>
              <a:rPr lang="en-US" sz="1800" dirty="0">
                <a:latin typeface="Calibri"/>
                <a:ea typeface="Calibri"/>
                <a:cs typeface="Calibri"/>
                <a:sym typeface="Calibri"/>
              </a:rPr>
              <a:t> </a:t>
            </a:r>
            <a:r>
              <a:rPr lang="en-US" sz="1800" dirty="0" err="1">
                <a:latin typeface="Calibri"/>
                <a:ea typeface="Calibri"/>
                <a:cs typeface="Calibri"/>
                <a:sym typeface="Calibri"/>
              </a:rPr>
              <a:t>professionale</a:t>
            </a:r>
            <a:r>
              <a:rPr lang="en-US" sz="1800" dirty="0">
                <a:latin typeface="Calibri"/>
                <a:ea typeface="Calibri"/>
                <a:cs typeface="Calibri"/>
                <a:sym typeface="Calibri"/>
              </a:rPr>
              <a:t> del </a:t>
            </a:r>
            <a:r>
              <a:rPr lang="en-US" sz="1800" dirty="0" err="1">
                <a:latin typeface="Calibri"/>
                <a:ea typeface="Calibri"/>
                <a:cs typeface="Calibri"/>
                <a:sym typeface="Calibri"/>
              </a:rPr>
              <a:t>personale</a:t>
            </a:r>
            <a:r>
              <a:rPr lang="en-US" sz="1800" dirty="0">
                <a:latin typeface="Calibri"/>
                <a:ea typeface="Calibri"/>
                <a:cs typeface="Calibri"/>
                <a:sym typeface="Calibri"/>
              </a:rPr>
              <a:t> </a:t>
            </a:r>
            <a:r>
              <a:rPr lang="en-US" sz="1800" dirty="0" err="1">
                <a:latin typeface="Calibri"/>
                <a:ea typeface="Calibri"/>
                <a:cs typeface="Calibri"/>
                <a:sym typeface="Calibri"/>
              </a:rPr>
              <a:t>docente</a:t>
            </a:r>
            <a:r>
              <a:rPr lang="en-US" sz="1800" dirty="0">
                <a:latin typeface="Calibri"/>
                <a:ea typeface="Calibri"/>
                <a:cs typeface="Calibri"/>
                <a:sym typeface="Calibri"/>
              </a:rPr>
              <a:t> in </a:t>
            </a:r>
            <a:r>
              <a:rPr lang="en-US" sz="1800" dirty="0" err="1">
                <a:latin typeface="Calibri"/>
                <a:ea typeface="Calibri"/>
                <a:cs typeface="Calibri"/>
                <a:sym typeface="Calibri"/>
              </a:rPr>
              <a:t>servizio</a:t>
            </a:r>
            <a:endParaRPr sz="1800" dirty="0">
              <a:latin typeface="Calibri"/>
              <a:ea typeface="Calibri"/>
              <a:cs typeface="Calibri"/>
              <a:sym typeface="Calibri"/>
            </a:endParaRPr>
          </a:p>
        </p:txBody>
      </p:sp>
      <p:sp>
        <p:nvSpPr>
          <p:cNvPr id="165" name="Google Shape;165;g3466ad0f535_1_0"/>
          <p:cNvSpPr txBox="1">
            <a:spLocks noGrp="1"/>
          </p:cNvSpPr>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dirty="0" err="1"/>
              <a:t>Definizione</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343c85d3a64_0_6"/>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Introduzione</a:t>
            </a:r>
            <a:r>
              <a:rPr lang="en-US" sz="2800" b="1" dirty="0">
                <a:solidFill>
                  <a:srgbClr val="FFFFFF"/>
                </a:solidFill>
              </a:rPr>
              <a:t>: </a:t>
            </a:r>
            <a:r>
              <a:rPr lang="en-US" sz="2800" b="1" dirty="0" err="1">
                <a:solidFill>
                  <a:srgbClr val="FFFFFF"/>
                </a:solidFill>
              </a:rPr>
              <a:t>che</a:t>
            </a:r>
            <a:r>
              <a:rPr lang="en-US" sz="2800" b="1" dirty="0">
                <a:solidFill>
                  <a:srgbClr val="FFFFFF"/>
                </a:solidFill>
              </a:rPr>
              <a:t> </a:t>
            </a:r>
            <a:r>
              <a:rPr lang="en-US" sz="2800" b="1" dirty="0" err="1">
                <a:solidFill>
                  <a:srgbClr val="FFFFFF"/>
                </a:solidFill>
              </a:rPr>
              <a:t>cos'è</a:t>
            </a:r>
            <a:r>
              <a:rPr lang="en-US" sz="2800" b="1" dirty="0">
                <a:solidFill>
                  <a:srgbClr val="FFFFFF"/>
                </a:solidFill>
              </a:rPr>
              <a:t> la </a:t>
            </a:r>
            <a:r>
              <a:rPr lang="en-US" sz="2800" b="1" i="1" dirty="0" err="1">
                <a:solidFill>
                  <a:srgbClr val="FFFFFF"/>
                </a:solidFill>
              </a:rPr>
              <a:t>ricerca</a:t>
            </a:r>
            <a:r>
              <a:rPr lang="en-US" sz="2800" b="1" i="1" dirty="0">
                <a:solidFill>
                  <a:srgbClr val="FFFFFF"/>
                </a:solidFill>
              </a:rPr>
              <a:t>-azione</a:t>
            </a:r>
            <a:r>
              <a:rPr lang="en-US" sz="2800" b="1" dirty="0">
                <a:solidFill>
                  <a:srgbClr val="FFFFFF"/>
                </a:solidFill>
              </a:rPr>
              <a:t>?</a:t>
            </a:r>
            <a:endParaRPr sz="2800" dirty="0">
              <a:solidFill>
                <a:srgbClr val="FFFFFF"/>
              </a:solidFill>
            </a:endParaRPr>
          </a:p>
        </p:txBody>
      </p:sp>
      <p:pic>
        <p:nvPicPr>
          <p:cNvPr id="171" name="Google Shape;171;g343c85d3a64_0_6"/>
          <p:cNvPicPr preferRelativeResize="0"/>
          <p:nvPr/>
        </p:nvPicPr>
        <p:blipFill>
          <a:blip r:embed="rId3">
            <a:alphaModFix/>
          </a:blip>
          <a:stretch>
            <a:fillRect/>
          </a:stretch>
        </p:blipFill>
        <p:spPr>
          <a:xfrm>
            <a:off x="3410650" y="4745025"/>
            <a:ext cx="1526293" cy="1926950"/>
          </a:xfrm>
          <a:prstGeom prst="rect">
            <a:avLst/>
          </a:prstGeom>
          <a:noFill/>
          <a:ln>
            <a:noFill/>
          </a:ln>
        </p:spPr>
      </p:pic>
      <p:pic>
        <p:nvPicPr>
          <p:cNvPr id="172" name="Google Shape;172;g343c85d3a64_0_6"/>
          <p:cNvPicPr preferRelativeResize="0"/>
          <p:nvPr/>
        </p:nvPicPr>
        <p:blipFill>
          <a:blip r:embed="rId4">
            <a:alphaModFix/>
          </a:blip>
          <a:stretch>
            <a:fillRect/>
          </a:stretch>
        </p:blipFill>
        <p:spPr>
          <a:xfrm>
            <a:off x="422400" y="1502050"/>
            <a:ext cx="1284626" cy="1926950"/>
          </a:xfrm>
          <a:prstGeom prst="rect">
            <a:avLst/>
          </a:prstGeom>
          <a:noFill/>
          <a:ln>
            <a:noFill/>
          </a:ln>
        </p:spPr>
      </p:pic>
      <p:sp>
        <p:nvSpPr>
          <p:cNvPr id="173" name="Google Shape;173;g343c85d3a64_0_6"/>
          <p:cNvSpPr txBox="1"/>
          <p:nvPr/>
        </p:nvSpPr>
        <p:spPr>
          <a:xfrm>
            <a:off x="2005150" y="1618175"/>
            <a:ext cx="12846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dirty="0"/>
              <a:t>Kurt Lewin </a:t>
            </a:r>
            <a:r>
              <a:rPr lang="en-US" dirty="0" err="1"/>
              <a:t>crea</a:t>
            </a:r>
            <a:r>
              <a:rPr lang="en-US" dirty="0"/>
              <a:t> il </a:t>
            </a:r>
            <a:r>
              <a:rPr lang="en-US" dirty="0" err="1"/>
              <a:t>modello</a:t>
            </a:r>
            <a:r>
              <a:rPr lang="en-US" dirty="0"/>
              <a:t> </a:t>
            </a:r>
            <a:r>
              <a:rPr lang="en-US" dirty="0" err="1"/>
              <a:t>della</a:t>
            </a:r>
            <a:r>
              <a:rPr lang="en-US" dirty="0"/>
              <a:t> </a:t>
            </a:r>
            <a:r>
              <a:rPr lang="en-US" i="1" dirty="0" err="1"/>
              <a:t>ricerca</a:t>
            </a:r>
            <a:r>
              <a:rPr lang="en-US" i="1" dirty="0"/>
              <a:t>-azione</a:t>
            </a:r>
            <a:endParaRPr i="1" dirty="0"/>
          </a:p>
        </p:txBody>
      </p:sp>
      <p:pic>
        <p:nvPicPr>
          <p:cNvPr id="174" name="Google Shape;174;g343c85d3a64_0_6"/>
          <p:cNvPicPr preferRelativeResize="0"/>
          <p:nvPr/>
        </p:nvPicPr>
        <p:blipFill rotWithShape="1">
          <a:blip r:embed="rId5">
            <a:alphaModFix/>
          </a:blip>
          <a:srcRect t="13269"/>
          <a:stretch/>
        </p:blipFill>
        <p:spPr>
          <a:xfrm>
            <a:off x="5737900" y="797450"/>
            <a:ext cx="1526300" cy="2962201"/>
          </a:xfrm>
          <a:prstGeom prst="rect">
            <a:avLst/>
          </a:prstGeom>
          <a:noFill/>
          <a:ln>
            <a:noFill/>
          </a:ln>
        </p:spPr>
      </p:pic>
      <p:sp>
        <p:nvSpPr>
          <p:cNvPr id="175" name="Google Shape;175;g343c85d3a64_0_6"/>
          <p:cNvSpPr txBox="1"/>
          <p:nvPr/>
        </p:nvSpPr>
        <p:spPr>
          <a:xfrm>
            <a:off x="4350425" y="922750"/>
            <a:ext cx="15264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b="1" dirty="0"/>
              <a:t>S. </a:t>
            </a:r>
            <a:r>
              <a:rPr lang="it-IT" b="1" dirty="0" err="1"/>
              <a:t>Kemmis</a:t>
            </a:r>
            <a:r>
              <a:rPr lang="it-IT" b="1" dirty="0"/>
              <a:t> &amp; R. </a:t>
            </a:r>
            <a:r>
              <a:rPr lang="it-IT" b="1" dirty="0" err="1"/>
              <a:t>Mctaggart</a:t>
            </a:r>
            <a:r>
              <a:rPr lang="it-IT" b="1" dirty="0"/>
              <a:t> </a:t>
            </a:r>
            <a:r>
              <a:rPr lang="it-IT" dirty="0"/>
              <a:t>descrivono la </a:t>
            </a:r>
            <a:r>
              <a:rPr lang="it-IT" i="1" dirty="0"/>
              <a:t>ricerca-azione</a:t>
            </a:r>
            <a:r>
              <a:rPr lang="it-IT" dirty="0"/>
              <a:t> come uno strumento di</a:t>
            </a:r>
          </a:p>
          <a:p>
            <a:pPr marL="0" lvl="0" indent="0" algn="l" rtl="0">
              <a:spcBef>
                <a:spcPts val="0"/>
              </a:spcBef>
              <a:spcAft>
                <a:spcPts val="0"/>
              </a:spcAft>
              <a:buNone/>
            </a:pPr>
            <a:r>
              <a:rPr lang="it-IT" dirty="0"/>
              <a:t>riforma scolastica guidata dal personale docente</a:t>
            </a:r>
          </a:p>
        </p:txBody>
      </p:sp>
      <p:pic>
        <p:nvPicPr>
          <p:cNvPr id="176" name="Google Shape;176;g343c85d3a64_0_6"/>
          <p:cNvPicPr preferRelativeResize="0"/>
          <p:nvPr/>
        </p:nvPicPr>
        <p:blipFill>
          <a:blip r:embed="rId6">
            <a:alphaModFix/>
          </a:blip>
          <a:stretch>
            <a:fillRect/>
          </a:stretch>
        </p:blipFill>
        <p:spPr>
          <a:xfrm>
            <a:off x="10324048" y="1823050"/>
            <a:ext cx="1718426" cy="1459999"/>
          </a:xfrm>
          <a:prstGeom prst="rect">
            <a:avLst/>
          </a:prstGeom>
          <a:noFill/>
          <a:ln>
            <a:noFill/>
          </a:ln>
        </p:spPr>
      </p:pic>
      <p:sp>
        <p:nvSpPr>
          <p:cNvPr id="177" name="Google Shape;177;g343c85d3a64_0_6"/>
          <p:cNvSpPr txBox="1"/>
          <p:nvPr/>
        </p:nvSpPr>
        <p:spPr>
          <a:xfrm>
            <a:off x="1884250" y="4745025"/>
            <a:ext cx="15264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b="1" dirty="0"/>
              <a:t>Paulo Freire </a:t>
            </a:r>
            <a:r>
              <a:rPr lang="it-IT" dirty="0"/>
              <a:t>applica</a:t>
            </a:r>
            <a:r>
              <a:rPr lang="it-IT" b="1" dirty="0"/>
              <a:t> </a:t>
            </a:r>
            <a:r>
              <a:rPr lang="it-IT" dirty="0"/>
              <a:t>la </a:t>
            </a:r>
            <a:r>
              <a:rPr lang="it-IT" i="1" dirty="0"/>
              <a:t>ricerca-azione</a:t>
            </a:r>
            <a:r>
              <a:rPr lang="it-IT" dirty="0"/>
              <a:t> alla giustizia sociale, trasformando le comunità in co-ricercatrici</a:t>
            </a:r>
          </a:p>
        </p:txBody>
      </p:sp>
      <p:pic>
        <p:nvPicPr>
          <p:cNvPr id="178" name="Google Shape;178;g343c85d3a64_0_6"/>
          <p:cNvPicPr preferRelativeResize="0"/>
          <p:nvPr/>
        </p:nvPicPr>
        <p:blipFill>
          <a:blip r:embed="rId7">
            <a:alphaModFix/>
          </a:blip>
          <a:stretch>
            <a:fillRect/>
          </a:stretch>
        </p:blipFill>
        <p:spPr>
          <a:xfrm>
            <a:off x="123750" y="3592488"/>
            <a:ext cx="11944501" cy="949012"/>
          </a:xfrm>
          <a:prstGeom prst="rect">
            <a:avLst/>
          </a:prstGeom>
          <a:noFill/>
          <a:ln>
            <a:noFill/>
          </a:ln>
        </p:spPr>
      </p:pic>
      <p:sp>
        <p:nvSpPr>
          <p:cNvPr id="179" name="Google Shape;179;g343c85d3a64_0_6"/>
          <p:cNvSpPr txBox="1"/>
          <p:nvPr/>
        </p:nvSpPr>
        <p:spPr>
          <a:xfrm>
            <a:off x="8797650" y="1588350"/>
            <a:ext cx="1526400" cy="200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b="1" dirty="0"/>
              <a:t>TINKER </a:t>
            </a:r>
            <a:r>
              <a:rPr lang="it-IT" dirty="0"/>
              <a:t>applica la </a:t>
            </a:r>
            <a:r>
              <a:rPr lang="it-IT" i="1" dirty="0"/>
              <a:t>ricerca-azione</a:t>
            </a:r>
            <a:r>
              <a:rPr lang="it-IT" dirty="0"/>
              <a:t> in 5 fasi con una lente intersezionale per trasformare l'inclusione di genere in didattica dell’informatica </a:t>
            </a:r>
          </a:p>
        </p:txBody>
      </p:sp>
      <p:sp>
        <p:nvSpPr>
          <p:cNvPr id="180" name="Google Shape;180;g343c85d3a64_0_6"/>
          <p:cNvSpPr txBox="1"/>
          <p:nvPr/>
        </p:nvSpPr>
        <p:spPr>
          <a:xfrm>
            <a:off x="5876825" y="4861150"/>
            <a:ext cx="12846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b="1" dirty="0"/>
              <a:t>Bridget </a:t>
            </a:r>
            <a:r>
              <a:rPr lang="it-IT" b="1" dirty="0" err="1"/>
              <a:t>Somekh</a:t>
            </a:r>
            <a:endParaRPr lang="it-IT" b="1" dirty="0"/>
          </a:p>
          <a:p>
            <a:pPr marL="0" lvl="0" indent="0" algn="l" rtl="0">
              <a:spcBef>
                <a:spcPts val="0"/>
              </a:spcBef>
              <a:spcAft>
                <a:spcPts val="0"/>
              </a:spcAft>
              <a:buNone/>
            </a:pPr>
            <a:r>
              <a:rPr lang="it-IT" dirty="0"/>
              <a:t>apre la strada alla </a:t>
            </a:r>
            <a:r>
              <a:rPr lang="it-IT" i="1" dirty="0"/>
              <a:t>ricerca-azione</a:t>
            </a:r>
            <a:r>
              <a:rPr lang="it-IT" dirty="0"/>
              <a:t> come mezzo per integrare la tecnologia in classe</a:t>
            </a:r>
          </a:p>
        </p:txBody>
      </p:sp>
      <p:pic>
        <p:nvPicPr>
          <p:cNvPr id="181" name="Google Shape;181;g343c85d3a64_0_6"/>
          <p:cNvPicPr preferRelativeResize="0"/>
          <p:nvPr/>
        </p:nvPicPr>
        <p:blipFill>
          <a:blip r:embed="rId8">
            <a:alphaModFix/>
          </a:blip>
          <a:stretch>
            <a:fillRect/>
          </a:stretch>
        </p:blipFill>
        <p:spPr>
          <a:xfrm>
            <a:off x="7222250" y="4677084"/>
            <a:ext cx="1284625" cy="1830591"/>
          </a:xfrm>
          <a:prstGeom prst="rect">
            <a:avLst/>
          </a:prstGeom>
          <a:noFill/>
          <a:ln>
            <a:noFill/>
          </a:ln>
        </p:spPr>
      </p:pic>
      <p:sp>
        <p:nvSpPr>
          <p:cNvPr id="182" name="Google Shape;182;g343c85d3a64_0_6"/>
          <p:cNvSpPr txBox="1">
            <a:spLocks noGrp="1"/>
          </p:cNvSpPr>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dirty="0" err="1"/>
              <a:t>Panoramica</a:t>
            </a:r>
            <a:r>
              <a:rPr lang="en-US" dirty="0"/>
              <a:t> </a:t>
            </a:r>
            <a:r>
              <a:rPr lang="en-US" dirty="0" err="1"/>
              <a:t>storica</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5"/>
          <p:cNvSpPr txBox="1">
            <a:spLocks noGrp="1"/>
          </p:cNvSpPr>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dirty="0" err="1">
                <a:solidFill>
                  <a:srgbClr val="FFFFFF"/>
                </a:solidFill>
              </a:rPr>
              <a:t>Introduzione</a:t>
            </a:r>
            <a:r>
              <a:rPr lang="en-US" sz="2800" b="1" dirty="0">
                <a:solidFill>
                  <a:srgbClr val="FFFFFF"/>
                </a:solidFill>
              </a:rPr>
              <a:t>: </a:t>
            </a:r>
            <a:r>
              <a:rPr lang="en-US" sz="2800" b="1" dirty="0" err="1">
                <a:solidFill>
                  <a:srgbClr val="FFFFFF"/>
                </a:solidFill>
              </a:rPr>
              <a:t>che</a:t>
            </a:r>
            <a:r>
              <a:rPr lang="en-US" sz="2800" b="1" dirty="0">
                <a:solidFill>
                  <a:srgbClr val="FFFFFF"/>
                </a:solidFill>
              </a:rPr>
              <a:t> </a:t>
            </a:r>
            <a:r>
              <a:rPr lang="en-US" sz="2800" b="1" dirty="0" err="1">
                <a:solidFill>
                  <a:srgbClr val="FFFFFF"/>
                </a:solidFill>
              </a:rPr>
              <a:t>cos'è</a:t>
            </a:r>
            <a:r>
              <a:rPr lang="en-US" sz="2800" b="1" dirty="0">
                <a:solidFill>
                  <a:srgbClr val="FFFFFF"/>
                </a:solidFill>
              </a:rPr>
              <a:t> la </a:t>
            </a:r>
            <a:r>
              <a:rPr lang="en-US" sz="2800" b="1" i="1" dirty="0" err="1">
                <a:solidFill>
                  <a:srgbClr val="FFFFFF"/>
                </a:solidFill>
              </a:rPr>
              <a:t>ricerca</a:t>
            </a:r>
            <a:r>
              <a:rPr lang="en-US" sz="2800" b="1" i="1" dirty="0">
                <a:solidFill>
                  <a:srgbClr val="FFFFFF"/>
                </a:solidFill>
              </a:rPr>
              <a:t>-azione</a:t>
            </a:r>
            <a:r>
              <a:rPr lang="en-US" sz="2800" b="1" dirty="0">
                <a:solidFill>
                  <a:srgbClr val="FFFFFF"/>
                </a:solidFill>
              </a:rPr>
              <a:t>?</a:t>
            </a:r>
            <a:endParaRPr sz="2800" b="1" dirty="0">
              <a:solidFill>
                <a:srgbClr val="FFFFFF"/>
              </a:solidFill>
            </a:endParaRPr>
          </a:p>
        </p:txBody>
      </p:sp>
      <p:pic>
        <p:nvPicPr>
          <p:cNvPr id="188" name="Google Shape;188;p25" descr="Here's a short description of action research.&#10;&#10;TRANSCRIPT:&#10;&#10;Teaching is a craft. It's both an art and a science, which is why great teachers always experiment and make tons of mistakes. &#10;&#10;But how do you know what's actually working?&#10;&#10;One option is action research. &#10;&#10;Here you can identify a question or problem, test out a strategy, gather data, and determine if it works. &#10;&#10;The end result is something dynamic, innovative, and tied directly to your classroom. &#10;&#10;Action research dissolves the barrier between participants and researchers. In other words, the teacher actively participates in the situation while conducting the research. &#10;&#10;There are many action research frameworks, but they generally follow a similar process:&#10;&#10;You start out in phase one, planning for research.&#10;&#10;Phase One: Planning for Research&#10;It starts with an inquiry process, where you define a specific research question. It needs to be something you can actually test. Next, you conduct a literature review to gain a deeper understanding of the related research. &#10;&#10;Finally, you move into the design process, where you determine your data methods, consider ethical issues, get required permissions, create deadlines and set up systems. &#10;&#10;This is where you engage in multiple cycles of experimentation and data collection. Your data collection might include qualitative data, like observations, artifacts, and interviews or quantitative data like rubric scores, surveys, or achievement data.&#10;&#10;Phase Three: Analysis&#10;You will often start by organizing data with charts or graphs and looking for trends. You might also discuss it with peers, free write in a journal, or create a cluster map before eventually writing out your results. &#10;&#10;Phase Four: Conclusion&#10;This is often where you share your research with the world and reflect on your own practice. This will ultimately lead to new questions . . . and the cycle will continue again as you refine your craft as a better, more creative teacher." title="What is Action Research? A Visual Explanation.">
            <a:hlinkClick r:id="rId3"/>
          </p:cNvPr>
          <p:cNvPicPr preferRelativeResize="0"/>
          <p:nvPr/>
        </p:nvPicPr>
        <p:blipFill>
          <a:blip r:embed="rId4">
            <a:alphaModFix/>
          </a:blip>
          <a:stretch>
            <a:fillRect/>
          </a:stretch>
        </p:blipFill>
        <p:spPr>
          <a:xfrm>
            <a:off x="2059825" y="1567025"/>
            <a:ext cx="8118125" cy="4566450"/>
          </a:xfrm>
          <a:prstGeom prst="rect">
            <a:avLst/>
          </a:prstGeom>
          <a:noFill/>
          <a:ln>
            <a:noFill/>
          </a:ln>
        </p:spPr>
      </p:pic>
      <p:sp>
        <p:nvSpPr>
          <p:cNvPr id="189" name="Google Shape;189;p25"/>
          <p:cNvSpPr txBox="1"/>
          <p:nvPr/>
        </p:nvSpPr>
        <p:spPr>
          <a:xfrm>
            <a:off x="915975" y="6270850"/>
            <a:ext cx="10334100" cy="58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t>What is Action Research? A Visual Explanation. John </a:t>
            </a:r>
            <a:r>
              <a:rPr lang="en-US" dirty="0" err="1"/>
              <a:t>Spencer</a:t>
            </a:r>
            <a:r>
              <a:rPr lang="en-US" i="1" dirty="0" err="1"/>
              <a:t>.</a:t>
            </a:r>
            <a:r>
              <a:rPr lang="en-US" u="sng" dirty="0" err="1">
                <a:solidFill>
                  <a:schemeClr val="hlink"/>
                </a:solidFill>
                <a:hlinkClick r:id="rId5"/>
              </a:rPr>
              <a:t>https</a:t>
            </a:r>
            <a:r>
              <a:rPr lang="en-US" u="sng" dirty="0">
                <a:solidFill>
                  <a:schemeClr val="hlink"/>
                </a:solidFill>
                <a:hlinkClick r:id="rId5"/>
              </a:rPr>
              <a:t>://www.youtube.com/watch?v=Ov3F3pdhNkk</a:t>
            </a:r>
            <a:r>
              <a:rPr lang="en-US" dirty="0"/>
              <a:t>. </a:t>
            </a:r>
            <a:r>
              <a:rPr lang="en-US" i="1" dirty="0"/>
              <a:t> </a:t>
            </a:r>
          </a:p>
        </p:txBody>
      </p:sp>
      <p:sp>
        <p:nvSpPr>
          <p:cNvPr id="190" name="Google Shape;190;p25"/>
          <p:cNvSpPr txBox="1">
            <a:spLocks noGrp="1"/>
          </p:cNvSpPr>
          <p:nvPr>
            <p:ph type="body" idx="1"/>
          </p:nvPr>
        </p:nvSpPr>
        <p:spPr>
          <a:xfrm>
            <a:off x="123745"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dirty="0"/>
              <a:t>Video: </a:t>
            </a:r>
            <a:r>
              <a:rPr lang="en-US" i="1" dirty="0"/>
              <a:t>What is action research? </a:t>
            </a:r>
            <a:endParaRPr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8"/>
                                        </p:tgtEl>
                                        <p:attrNameLst>
                                          <p:attrName>style.visibility</p:attrName>
                                        </p:attrNameLst>
                                      </p:cBhvr>
                                      <p:to>
                                        <p:strVal val="visible"/>
                                      </p:to>
                                    </p:set>
                                    <p:animEffect transition="in" filter="fade">
                                      <p:cBhvr>
                                        <p:cTn id="7" dur="1000"/>
                                        <p:tgtEl>
                                          <p:spTgt spid="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343c85d3a64_0_29"/>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1200"/>
              </a:spcBef>
              <a:spcAft>
                <a:spcPts val="0"/>
              </a:spcAft>
              <a:buNone/>
            </a:pPr>
            <a:r>
              <a:rPr lang="en-US" sz="2200" b="1" dirty="0">
                <a:solidFill>
                  <a:srgbClr val="404040"/>
                </a:solidFill>
                <a:latin typeface="Calibri"/>
                <a:ea typeface="Calibri"/>
                <a:cs typeface="Calibri"/>
                <a:sym typeface="Calibri"/>
              </a:rPr>
              <a:t>1 - </a:t>
            </a:r>
            <a:r>
              <a:rPr lang="it-IT" sz="2200" b="1" dirty="0">
                <a:solidFill>
                  <a:srgbClr val="404040"/>
                </a:solidFill>
                <a:latin typeface="Calibri"/>
                <a:ea typeface="Calibri"/>
                <a:cs typeface="Calibri"/>
                <a:sym typeface="Calibri"/>
              </a:rPr>
              <a:t>Identificazione: </a:t>
            </a:r>
            <a:r>
              <a:rPr lang="it-IT" sz="2200" dirty="0">
                <a:solidFill>
                  <a:srgbClr val="404040"/>
                </a:solidFill>
                <a:latin typeface="Calibri"/>
                <a:ea typeface="Calibri"/>
                <a:cs typeface="Calibri"/>
                <a:sym typeface="Calibri"/>
              </a:rPr>
              <a:t>identificare o definire il problema</a:t>
            </a:r>
            <a:r>
              <a:rPr lang="it-IT" sz="2200" b="1" dirty="0">
                <a:solidFill>
                  <a:srgbClr val="404040"/>
                </a:solidFill>
                <a:latin typeface="Calibri"/>
                <a:ea typeface="Calibri"/>
                <a:cs typeface="Calibri"/>
                <a:sym typeface="Calibri"/>
              </a:rPr>
              <a:t>.</a:t>
            </a:r>
            <a:endParaRPr lang="it-IT" sz="2200" dirty="0">
              <a:solidFill>
                <a:srgbClr val="404040"/>
              </a:solidFill>
              <a:latin typeface="Calibri"/>
              <a:ea typeface="Calibri"/>
              <a:cs typeface="Calibri"/>
              <a:sym typeface="Calibri"/>
            </a:endParaRPr>
          </a:p>
          <a:p>
            <a:pPr marL="457200" lvl="0" indent="-228600" algn="l" rtl="0">
              <a:lnSpc>
                <a:spcPct val="115000"/>
              </a:lnSpc>
              <a:spcBef>
                <a:spcPts val="1200"/>
              </a:spcBef>
              <a:spcAft>
                <a:spcPts val="0"/>
              </a:spcAft>
              <a:buNone/>
            </a:pPr>
            <a:r>
              <a:rPr lang="it-IT" sz="2200" b="1" dirty="0">
                <a:solidFill>
                  <a:srgbClr val="404040"/>
                </a:solidFill>
                <a:latin typeface="Calibri"/>
                <a:ea typeface="Calibri"/>
                <a:cs typeface="Calibri"/>
                <a:sym typeface="Calibri"/>
              </a:rPr>
              <a:t>2 - Pianificazione: </a:t>
            </a:r>
            <a:r>
              <a:rPr lang="it-IT" sz="2200" dirty="0">
                <a:solidFill>
                  <a:srgbClr val="404040"/>
                </a:solidFill>
                <a:latin typeface="Calibri"/>
                <a:ea typeface="Calibri"/>
                <a:cs typeface="Calibri"/>
                <a:sym typeface="Calibri"/>
              </a:rPr>
              <a:t>considerare piani d'azione alternativi per risolvere il problema</a:t>
            </a:r>
            <a:r>
              <a:rPr lang="it-IT" sz="2200" b="1" dirty="0">
                <a:solidFill>
                  <a:srgbClr val="404040"/>
                </a:solidFill>
                <a:latin typeface="Calibri"/>
                <a:ea typeface="Calibri"/>
                <a:cs typeface="Calibri"/>
                <a:sym typeface="Calibri"/>
              </a:rPr>
              <a:t>.</a:t>
            </a:r>
            <a:endParaRPr lang="it-IT" sz="2200" dirty="0">
              <a:solidFill>
                <a:srgbClr val="404040"/>
              </a:solidFill>
              <a:latin typeface="Calibri"/>
              <a:ea typeface="Calibri"/>
              <a:cs typeface="Calibri"/>
              <a:sym typeface="Calibri"/>
            </a:endParaRPr>
          </a:p>
          <a:p>
            <a:pPr marL="457200" lvl="0" indent="-228600" algn="l" rtl="0">
              <a:lnSpc>
                <a:spcPct val="115000"/>
              </a:lnSpc>
              <a:spcBef>
                <a:spcPts val="1200"/>
              </a:spcBef>
              <a:spcAft>
                <a:spcPts val="0"/>
              </a:spcAft>
              <a:buNone/>
            </a:pPr>
            <a:r>
              <a:rPr lang="it-IT" sz="2200" b="1" dirty="0">
                <a:solidFill>
                  <a:srgbClr val="404040"/>
                </a:solidFill>
                <a:latin typeface="Calibri"/>
                <a:ea typeface="Calibri"/>
                <a:cs typeface="Calibri"/>
                <a:sym typeface="Calibri"/>
              </a:rPr>
              <a:t>3 - Azione: </a:t>
            </a:r>
            <a:r>
              <a:rPr lang="it-IT" sz="2200" dirty="0">
                <a:solidFill>
                  <a:srgbClr val="404040"/>
                </a:solidFill>
                <a:latin typeface="Calibri"/>
                <a:ea typeface="Calibri"/>
                <a:cs typeface="Calibri"/>
                <a:sym typeface="Calibri"/>
              </a:rPr>
              <a:t>selezionare e attuare una linea d'azione</a:t>
            </a:r>
            <a:r>
              <a:rPr lang="it-IT" sz="2200" b="1" dirty="0">
                <a:solidFill>
                  <a:srgbClr val="404040"/>
                </a:solidFill>
                <a:latin typeface="Calibri"/>
                <a:ea typeface="Calibri"/>
                <a:cs typeface="Calibri"/>
                <a:sym typeface="Calibri"/>
              </a:rPr>
              <a:t>.</a:t>
            </a:r>
            <a:endParaRPr lang="it-IT" sz="2200" dirty="0">
              <a:solidFill>
                <a:srgbClr val="404040"/>
              </a:solidFill>
              <a:latin typeface="Calibri"/>
              <a:ea typeface="Calibri"/>
              <a:cs typeface="Calibri"/>
              <a:sym typeface="Calibri"/>
            </a:endParaRPr>
          </a:p>
          <a:p>
            <a:pPr marL="457200" lvl="0" indent="-228600" algn="l" rtl="0">
              <a:lnSpc>
                <a:spcPct val="115000"/>
              </a:lnSpc>
              <a:spcBef>
                <a:spcPts val="1200"/>
              </a:spcBef>
              <a:spcAft>
                <a:spcPts val="0"/>
              </a:spcAft>
              <a:buNone/>
            </a:pPr>
            <a:r>
              <a:rPr lang="it-IT" sz="2200" b="1" dirty="0">
                <a:solidFill>
                  <a:srgbClr val="404040"/>
                </a:solidFill>
                <a:latin typeface="Calibri"/>
                <a:ea typeface="Calibri"/>
                <a:cs typeface="Calibri"/>
                <a:sym typeface="Calibri"/>
              </a:rPr>
              <a:t>4 - Osservazione: </a:t>
            </a:r>
            <a:r>
              <a:rPr lang="it-IT" sz="2200" dirty="0">
                <a:solidFill>
                  <a:srgbClr val="404040"/>
                </a:solidFill>
                <a:latin typeface="Calibri"/>
                <a:ea typeface="Calibri"/>
                <a:cs typeface="Calibri"/>
                <a:sym typeface="Calibri"/>
              </a:rPr>
              <a:t>raccogliere e analizzare i dati.</a:t>
            </a:r>
          </a:p>
          <a:p>
            <a:pPr marL="457200" lvl="0" indent="-228600" algn="l" rtl="0">
              <a:lnSpc>
                <a:spcPct val="115000"/>
              </a:lnSpc>
              <a:spcBef>
                <a:spcPts val="1200"/>
              </a:spcBef>
              <a:spcAft>
                <a:spcPts val="0"/>
              </a:spcAft>
              <a:buNone/>
            </a:pPr>
            <a:r>
              <a:rPr lang="it-IT" sz="2200" b="1" dirty="0">
                <a:solidFill>
                  <a:srgbClr val="404040"/>
                </a:solidFill>
                <a:latin typeface="Calibri"/>
                <a:ea typeface="Calibri"/>
                <a:cs typeface="Calibri"/>
                <a:sym typeface="Calibri"/>
              </a:rPr>
              <a:t>5 - Riflessione e reazione: </a:t>
            </a:r>
            <a:r>
              <a:rPr lang="it-IT" sz="2200" dirty="0">
                <a:solidFill>
                  <a:srgbClr val="404040"/>
                </a:solidFill>
                <a:latin typeface="Calibri"/>
                <a:ea typeface="Calibri"/>
                <a:cs typeface="Calibri"/>
                <a:sym typeface="Calibri"/>
              </a:rPr>
              <a:t>valutare il cambiamento e reagire se necessario.</a:t>
            </a:r>
            <a:endParaRPr lang="it-IT" sz="2000" b="1" dirty="0">
              <a:solidFill>
                <a:srgbClr val="1D1D1B"/>
              </a:solidFill>
              <a:latin typeface="Calibri"/>
              <a:ea typeface="Calibri"/>
              <a:cs typeface="Calibri"/>
              <a:sym typeface="Calibri"/>
            </a:endParaRPr>
          </a:p>
        </p:txBody>
      </p:sp>
      <p:sp>
        <p:nvSpPr>
          <p:cNvPr id="196" name="Google Shape;196;g343c85d3a64_0_29"/>
          <p:cNvSpPr txBox="1">
            <a:spLocks noGrp="1"/>
          </p:cNvSpPr>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dirty="0" err="1">
                <a:solidFill>
                  <a:srgbClr val="FFFFFF"/>
                </a:solidFill>
              </a:rPr>
              <a:t>Introduzione</a:t>
            </a:r>
            <a:r>
              <a:rPr lang="en-US" sz="2800" b="1" dirty="0">
                <a:solidFill>
                  <a:srgbClr val="FFFFFF"/>
                </a:solidFill>
              </a:rPr>
              <a:t>: </a:t>
            </a:r>
            <a:r>
              <a:rPr lang="en-US" sz="2800" b="1" dirty="0" err="1">
                <a:solidFill>
                  <a:srgbClr val="FFFFFF"/>
                </a:solidFill>
              </a:rPr>
              <a:t>che</a:t>
            </a:r>
            <a:r>
              <a:rPr lang="en-US" sz="2800" b="1" dirty="0">
                <a:solidFill>
                  <a:srgbClr val="FFFFFF"/>
                </a:solidFill>
              </a:rPr>
              <a:t> </a:t>
            </a:r>
            <a:r>
              <a:rPr lang="en-US" sz="2800" b="1" dirty="0" err="1">
                <a:solidFill>
                  <a:srgbClr val="FFFFFF"/>
                </a:solidFill>
              </a:rPr>
              <a:t>cos'è</a:t>
            </a:r>
            <a:r>
              <a:rPr lang="en-US" sz="2800" b="1" dirty="0">
                <a:solidFill>
                  <a:srgbClr val="FFFFFF"/>
                </a:solidFill>
              </a:rPr>
              <a:t> la </a:t>
            </a:r>
            <a:r>
              <a:rPr lang="en-US" sz="2800" b="1" i="1" dirty="0" err="1">
                <a:solidFill>
                  <a:srgbClr val="FFFFFF"/>
                </a:solidFill>
              </a:rPr>
              <a:t>ricerca</a:t>
            </a:r>
            <a:r>
              <a:rPr lang="en-US" sz="2800" b="1" i="1" dirty="0">
                <a:solidFill>
                  <a:srgbClr val="FFFFFF"/>
                </a:solidFill>
              </a:rPr>
              <a:t>-azione</a:t>
            </a:r>
            <a:r>
              <a:rPr lang="en-US" sz="2800" b="1" dirty="0">
                <a:solidFill>
                  <a:srgbClr val="FFFFFF"/>
                </a:solidFill>
              </a:rPr>
              <a:t>?</a:t>
            </a:r>
            <a:endParaRPr sz="2800" b="1" dirty="0">
              <a:solidFill>
                <a:srgbClr val="FFFFFF"/>
              </a:solidFill>
            </a:endParaRPr>
          </a:p>
        </p:txBody>
      </p:sp>
      <p:pic>
        <p:nvPicPr>
          <p:cNvPr id="197" name="Google Shape;197;g343c85d3a64_0_29"/>
          <p:cNvPicPr preferRelativeResize="0"/>
          <p:nvPr/>
        </p:nvPicPr>
        <p:blipFill rotWithShape="1">
          <a:blip r:embed="rId3">
            <a:alphaModFix/>
          </a:blip>
          <a:srcRect l="13897" t="-11344" r="13905" b="15933"/>
          <a:stretch/>
        </p:blipFill>
        <p:spPr>
          <a:xfrm>
            <a:off x="6095995" y="712392"/>
            <a:ext cx="6413500" cy="5802323"/>
          </a:xfrm>
          <a:prstGeom prst="rect">
            <a:avLst/>
          </a:prstGeom>
          <a:noFill/>
          <a:ln>
            <a:noFill/>
          </a:ln>
        </p:spPr>
      </p:pic>
      <p:cxnSp>
        <p:nvCxnSpPr>
          <p:cNvPr id="198" name="Google Shape;198;g343c85d3a64_0_29"/>
          <p:cNvCxnSpPr>
            <a:cxnSpLocks/>
          </p:cNvCxnSpPr>
          <p:nvPr/>
        </p:nvCxnSpPr>
        <p:spPr>
          <a:xfrm>
            <a:off x="5612400" y="3623025"/>
            <a:ext cx="903574" cy="0"/>
          </a:xfrm>
          <a:prstGeom prst="straightConnector1">
            <a:avLst/>
          </a:prstGeom>
          <a:noFill/>
          <a:ln w="19050" cap="flat" cmpd="sng">
            <a:solidFill>
              <a:schemeClr val="accent3"/>
            </a:solidFill>
            <a:prstDash val="solid"/>
            <a:round/>
            <a:headEnd type="none" w="med" len="med"/>
            <a:tailEnd type="stealth" w="med" len="med"/>
          </a:ln>
        </p:spPr>
      </p:cxnSp>
      <p:sp>
        <p:nvSpPr>
          <p:cNvPr id="199" name="Google Shape;199;g343c85d3a64_0_29"/>
          <p:cNvSpPr txBox="1">
            <a:spLocks noGrp="1"/>
          </p:cNvSpPr>
          <p:nvPr>
            <p:ph type="body" idx="1"/>
          </p:nvPr>
        </p:nvSpPr>
        <p:spPr>
          <a:xfrm>
            <a:off x="123745" y="87402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dirty="0"/>
              <a:t>Le 5 </a:t>
            </a:r>
            <a:r>
              <a:rPr lang="en-US" dirty="0" err="1"/>
              <a:t>fasi</a:t>
            </a:r>
            <a:r>
              <a:rPr lang="en-US" dirty="0"/>
              <a:t> </a:t>
            </a:r>
            <a:r>
              <a:rPr lang="en-US" dirty="0" err="1"/>
              <a:t>della</a:t>
            </a:r>
            <a:r>
              <a:rPr lang="en-US" dirty="0"/>
              <a:t> </a:t>
            </a:r>
            <a:r>
              <a:rPr lang="en-US" i="1" dirty="0" err="1"/>
              <a:t>ricerca</a:t>
            </a:r>
            <a:r>
              <a:rPr lang="en-US" i="1" dirty="0"/>
              <a:t>-azione:</a:t>
            </a:r>
            <a:endParaRPr i="1" dirty="0"/>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4617</Words>
  <Application>Microsoft Office PowerPoint</Application>
  <PresentationFormat>Widescreen</PresentationFormat>
  <Paragraphs>346</Paragraphs>
  <Slides>19</Slides>
  <Notes>19</Notes>
  <HiddenSlides>0</HiddenSlides>
  <MMClips>0</MMClips>
  <ScaleCrop>false</ScaleCrop>
  <HeadingPairs>
    <vt:vector size="6" baseType="variant">
      <vt:variant>
        <vt:lpstr>Caratteri utilizzati</vt:lpstr>
      </vt:variant>
      <vt:variant>
        <vt:i4>4</vt:i4>
      </vt:variant>
      <vt:variant>
        <vt:lpstr>Tema</vt:lpstr>
      </vt:variant>
      <vt:variant>
        <vt:i4>4</vt:i4>
      </vt:variant>
      <vt:variant>
        <vt:lpstr>Titoli diapositive</vt:lpstr>
      </vt:variant>
      <vt:variant>
        <vt:i4>19</vt:i4>
      </vt:variant>
    </vt:vector>
  </HeadingPairs>
  <TitlesOfParts>
    <vt:vector size="27" baseType="lpstr">
      <vt:lpstr>Calibri</vt:lpstr>
      <vt:lpstr>Arial</vt:lpstr>
      <vt:lpstr>Roboto</vt:lpstr>
      <vt:lpstr>Open Sans</vt:lpstr>
      <vt:lpstr>CARDET Course template - Cover page</vt:lpstr>
      <vt:lpstr>CARDET Course template</vt:lpstr>
      <vt:lpstr>CARDET Course template - Cover page</vt:lpstr>
      <vt:lpstr>CARDET Course template</vt:lpstr>
      <vt:lpstr>WP3: Formazione del personale docente per una didattica dell’informatica autentica e inclusiva in termini di genere</vt:lpstr>
      <vt:lpstr>Modulo 7 - Ricerca-azione: il personale docente come co-creatore di soluzioni</vt:lpstr>
      <vt:lpstr>Risultati di apprendimento</vt:lpstr>
      <vt:lpstr>Contenuti dell’unità</vt:lpstr>
      <vt:lpstr>Introduzione: che cos'è la ricerca-azione?</vt:lpstr>
      <vt:lpstr>Introduzione: che cos'è la ricerca-azione?</vt:lpstr>
      <vt:lpstr>Introduzione: che cos'è la ricerca-azione?</vt:lpstr>
      <vt:lpstr>Introduzione: che cos'è la ricerca-azione?</vt:lpstr>
      <vt:lpstr>Introduzione: che cos'è la ricerca-azione?</vt:lpstr>
      <vt:lpstr>Introduzione: che cos'è la ricerca-azione?</vt:lpstr>
      <vt:lpstr>Identificare le sfide affrontate in classe</vt:lpstr>
      <vt:lpstr>Identificare le sfide affrontate in classe</vt:lpstr>
      <vt:lpstr>Identificare le sfide affrontate in classe </vt:lpstr>
      <vt:lpstr>Identificare le sfide affrontate in classe</vt:lpstr>
      <vt:lpstr>Identificare le sfide affrontate in classe</vt:lpstr>
      <vt:lpstr>Identificare le sfide affrontate in classe</vt:lpstr>
      <vt:lpstr>Riflessione e conclusione</vt:lpstr>
      <vt:lpstr>Risorse aggiuntive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WP3: Formazione del personale docente per una didattica dell’informatica autentica e inclusiva in termini di genere</dc:title>
  <dc:creator>2Fast4u</dc:creator>
  <cp:keywords>, docId:A8C2CEBA7A0BF6F53A068270FF683BD0</cp:keywords>
  <cp:lastModifiedBy>Clara Costa – CESIE ETS</cp:lastModifiedBy>
  <cp:revision>5</cp:revision>
  <dcterms:created xsi:type="dcterms:W3CDTF">2014-07-11T09:12:14Z</dcterms:created>
  <dcterms:modified xsi:type="dcterms:W3CDTF">2025-07-07T19:28:55Z</dcterms:modified>
</cp:coreProperties>
</file>